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70" r:id="rId2"/>
    <p:sldId id="257" r:id="rId3"/>
    <p:sldId id="269" r:id="rId4"/>
    <p:sldId id="280" r:id="rId5"/>
    <p:sldId id="302" r:id="rId6"/>
    <p:sldId id="303" r:id="rId7"/>
    <p:sldId id="305" r:id="rId8"/>
    <p:sldId id="273" r:id="rId9"/>
    <p:sldId id="274" r:id="rId10"/>
    <p:sldId id="275" r:id="rId11"/>
    <p:sldId id="276" r:id="rId12"/>
    <p:sldId id="277" r:id="rId13"/>
    <p:sldId id="278" r:id="rId14"/>
    <p:sldId id="301" r:id="rId15"/>
  </p:sldIdLst>
  <p:sldSz cx="9144000" cy="5143500" type="screen16x9"/>
  <p:notesSz cx="5143500" cy="9144000"/>
  <p:embeddedFontLst>
    <p:embeddedFont>
      <p:font typeface="Helvetica"/>
      <p:regular r:id="rId18"/>
      <p:bold r:id="rId19"/>
      <p:italic r:id="rId20"/>
      <p:boldItalic r:id="rId21"/>
    </p:embeddedFont>
    <p:embeddedFont>
      <p:font typeface="HY견고딕" panose="02030600000101010101" pitchFamily="18" charset="-127"/>
      <p:regular r:id="rId22"/>
    </p:embeddedFont>
    <p:embeddedFont>
      <p:font typeface="Impact" panose="020B0806030902050204" pitchFamily="34" charset="0"/>
      <p:regular r:id="rId23"/>
    </p:embeddedFont>
    <p:embeddedFont>
      <p:font typeface="Segoe Script" panose="030B0504020000000003" pitchFamily="66" charset="0"/>
      <p:regular r:id="rId24"/>
      <p:bold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9F9"/>
    <a:srgbClr val="8000FF"/>
    <a:srgbClr val="DDBFF3"/>
    <a:srgbClr val="8C29C9"/>
    <a:srgbClr val="FBF7FF"/>
    <a:srgbClr val="F9F3FF"/>
    <a:srgbClr val="F7EFFF"/>
    <a:srgbClr val="7222AE"/>
    <a:srgbClr val="F8F3FB"/>
    <a:srgbClr val="9C5B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91" autoAdjust="0"/>
    <p:restoredTop sz="96270" autoAdjust="0"/>
  </p:normalViewPr>
  <p:slideViewPr>
    <p:cSldViewPr snapToGrid="0" snapToObjects="1">
      <p:cViewPr>
        <p:scale>
          <a:sx n="100" d="100"/>
          <a:sy n="100" d="100"/>
        </p:scale>
        <p:origin x="72" y="8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2508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7D6CC9E7-30AF-053A-6E99-687F062D731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22885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6BA394A-9553-6452-D40F-4CB589BED4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2913063" y="0"/>
            <a:ext cx="222885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C4D1FF-8C6B-4451-823F-22D12A435B7F}" type="datetimeFigureOut">
              <a:rPr lang="ko-KR" altLang="en-US" smtClean="0"/>
              <a:t>2025-10-29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10936A1-F745-5F38-C429-99C9A392187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22885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215355F-A177-984B-1A63-5800C0BB4E8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2913063" y="8685213"/>
            <a:ext cx="222885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F05E94-9822-439F-B995-9FAB5CBB39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11939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150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94CDE5-9411-8198-D8B2-66CACC95FA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98807E-E9A7-13E6-F0C1-1C7DC1265E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F095FD-D25D-BF73-BD39-CEC98D6B96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981CB2-382B-AAD2-DAA4-7D27A7C417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4293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8541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1525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1452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3024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0115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ACC73A-0111-B887-700B-0F01C8FAAC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6759A9-B395-CDEC-0BF2-F1AF4082D3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214E38-04FF-12FA-0C58-C39D924657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E475C6-3978-CDFE-52B1-8EDDBF30DB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890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661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90F072-738D-3715-33C1-1C1A291070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45AAC2-D758-E0AD-D4E9-00E54E5E11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A9A3EF-5AD2-39EA-7C36-21DDA55881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E841F-FFA7-7C2B-E872-5859733BF57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921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F21BE1-7633-1002-FAA8-6A0835100B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C47973-56C3-2842-F1CC-49F4A731EA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ECF243-7E59-AB1A-32F3-84E2BBC124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9BF3AC-8BD3-D874-173B-CF46B4AB93A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1040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B34F65-6FF9-67AD-EC08-18DE91513C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90B9F6-F000-689C-3D3D-B9BAFF3303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D0F687-6783-567A-BB08-A69F58827A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B6772-DC57-7C00-143C-DDE33E1B50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41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096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39564-C705-F67E-5C89-04967D211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1C2161-4CC8-4D4A-2234-644EFA695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C93CA-7160-1DF8-444C-2D3D69E50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8B327-EBF9-1D6C-9870-6419893C25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560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3BC3E6-F916-D867-478C-4F029D6DF2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>
            <a:extLst>
              <a:ext uri="{FF2B5EF4-FFF2-40B4-BE49-F238E27FC236}">
                <a16:creationId xmlns:a16="http://schemas.microsoft.com/office/drawing/2014/main" id="{3BCC7A10-B3B6-FE5B-2E2F-9C5271A796AF}"/>
              </a:ext>
            </a:extLst>
          </p:cNvPr>
          <p:cNvSpPr/>
          <p:nvPr/>
        </p:nvSpPr>
        <p:spPr>
          <a:xfrm>
            <a:off x="1834663" y="1809079"/>
            <a:ext cx="678423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5400"/>
              </a:lnSpc>
              <a:buNone/>
            </a:pPr>
            <a:r>
              <a:rPr lang="en-US" sz="4800" spc="-150" dirty="0">
                <a:latin typeface="HY견고딕" panose="02030600000101010101" pitchFamily="18" charset="-127"/>
                <a:ea typeface="HY견고딕" panose="02030600000101010101" pitchFamily="18" charset="-127"/>
              </a:rPr>
              <a:t>Project </a:t>
            </a:r>
            <a:r>
              <a:rPr lang="en-US" sz="4800" spc="-300" dirty="0">
                <a:solidFill>
                  <a:srgbClr val="8000F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SSF SHOP</a:t>
            </a: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45E7AC5F-A67B-23E8-608D-0E85797F6E7A}"/>
              </a:ext>
            </a:extLst>
          </p:cNvPr>
          <p:cNvSpPr/>
          <p:nvPr/>
        </p:nvSpPr>
        <p:spPr>
          <a:xfrm>
            <a:off x="5105403" y="1280160"/>
            <a:ext cx="3402127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Segoe Script" panose="030B0504020000000003" pitchFamily="66" charset="0"/>
                <a:ea typeface="Impact" pitchFamily="34" charset="-122"/>
                <a:cs typeface="Impact" pitchFamily="34" charset="-120"/>
              </a:rPr>
              <a:t>E-Commerce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Segoe Script" panose="030B0504020000000003" pitchFamily="66" charset="0"/>
            </a:endParaRPr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F1C7E6CA-5709-7105-5B05-C81C40B681C2}"/>
              </a:ext>
            </a:extLst>
          </p:cNvPr>
          <p:cNvSpPr/>
          <p:nvPr/>
        </p:nvSpPr>
        <p:spPr>
          <a:xfrm>
            <a:off x="5896709" y="375138"/>
            <a:ext cx="269874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lnSpc>
                <a:spcPts val="2100"/>
              </a:lnSpc>
              <a:spcBef>
                <a:spcPts val="2400"/>
              </a:spcBef>
              <a:spcAft>
                <a:spcPts val="300"/>
              </a:spcAft>
            </a:pPr>
            <a:r>
              <a:rPr lang="en-US" altLang="ko-KR" sz="900" dirty="0">
                <a:solidFill>
                  <a:srgbClr val="8C29C9"/>
                </a:solidFill>
                <a:latin typeface="+mn-ea"/>
              </a:rPr>
              <a:t>React </a:t>
            </a:r>
            <a:r>
              <a:rPr lang="en-US" altLang="ko-KR" sz="900" dirty="0">
                <a:solidFill>
                  <a:srgbClr val="DDBFF3"/>
                </a:solidFill>
                <a:latin typeface="+mn-ea"/>
              </a:rPr>
              <a:t>+</a:t>
            </a:r>
            <a:r>
              <a:rPr lang="en-US" altLang="ko-KR" sz="900" dirty="0">
                <a:solidFill>
                  <a:srgbClr val="8C29C9"/>
                </a:solidFill>
                <a:latin typeface="+mn-ea"/>
              </a:rPr>
              <a:t> Redux </a:t>
            </a:r>
            <a:r>
              <a:rPr lang="en-US" altLang="ko-KR" sz="900" dirty="0">
                <a:solidFill>
                  <a:srgbClr val="DDBFF3"/>
                </a:solidFill>
                <a:latin typeface="+mn-ea"/>
              </a:rPr>
              <a:t>+</a:t>
            </a:r>
            <a:r>
              <a:rPr lang="en-US" altLang="ko-KR" sz="900" dirty="0">
                <a:solidFill>
                  <a:srgbClr val="8C29C9"/>
                </a:solidFill>
                <a:latin typeface="+mn-ea"/>
              </a:rPr>
              <a:t> Spring Boot</a:t>
            </a:r>
            <a:endParaRPr lang="en-US" altLang="ko-KR" sz="900" spc="300" dirty="0">
              <a:solidFill>
                <a:srgbClr val="8C29C9"/>
              </a:solidFill>
              <a:latin typeface="+mn-ea"/>
            </a:endParaRPr>
          </a:p>
        </p:txBody>
      </p:sp>
      <p:sp>
        <p:nvSpPr>
          <p:cNvPr id="11" name="Text 1">
            <a:extLst>
              <a:ext uri="{FF2B5EF4-FFF2-40B4-BE49-F238E27FC236}">
                <a16:creationId xmlns:a16="http://schemas.microsoft.com/office/drawing/2014/main" id="{DBE6877B-790A-9987-587C-0DE310A41BEB}"/>
              </a:ext>
            </a:extLst>
          </p:cNvPr>
          <p:cNvSpPr/>
          <p:nvPr/>
        </p:nvSpPr>
        <p:spPr>
          <a:xfrm>
            <a:off x="1822939" y="2498395"/>
            <a:ext cx="6784235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5400"/>
              </a:lnSpc>
              <a:buNone/>
            </a:pPr>
            <a:r>
              <a:rPr lang="en-US" sz="4800" dirty="0">
                <a:latin typeface="HY견고딕" panose="02030600000101010101" pitchFamily="18" charset="-127"/>
                <a:ea typeface="HY견고딕" panose="02030600000101010101" pitchFamily="18" charset="-127"/>
              </a:rPr>
              <a:t>Storyboard</a:t>
            </a:r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F0B4EED0-D001-E2C9-1FFB-326C7B5F6E83}"/>
              </a:ext>
            </a:extLst>
          </p:cNvPr>
          <p:cNvSpPr/>
          <p:nvPr/>
        </p:nvSpPr>
        <p:spPr>
          <a:xfrm>
            <a:off x="548550" y="4108846"/>
            <a:ext cx="169055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 anchorCtr="0"/>
          <a:lstStyle/>
          <a:p>
            <a:pPr>
              <a:spcBef>
                <a:spcPts val="2400"/>
              </a:spcBef>
              <a:spcAft>
                <a:spcPts val="300"/>
              </a:spcAft>
            </a:pPr>
            <a:r>
              <a:rPr lang="en-US" sz="900" spc="-60" dirty="0">
                <a:solidFill>
                  <a:schemeClr val="bg1">
                    <a:lumMod val="75000"/>
                  </a:schemeClr>
                </a:solidFill>
                <a:latin typeface="+mn-ea"/>
              </a:rPr>
              <a:t>Team</a:t>
            </a:r>
            <a:r>
              <a:rPr lang="ko-KR" altLang="en-US" sz="900" spc="-60" dirty="0">
                <a:solidFill>
                  <a:schemeClr val="bg1">
                    <a:lumMod val="75000"/>
                  </a:schemeClr>
                </a:solidFill>
                <a:latin typeface="+mn-ea"/>
              </a:rPr>
              <a:t> </a:t>
            </a:r>
            <a:r>
              <a:rPr lang="en-US" altLang="ko-KR" sz="900" spc="-60" dirty="0">
                <a:solidFill>
                  <a:schemeClr val="bg1">
                    <a:lumMod val="75000"/>
                  </a:schemeClr>
                </a:solidFill>
                <a:latin typeface="+mn-ea"/>
              </a:rPr>
              <a:t>Project</a:t>
            </a:r>
            <a:endParaRPr lang="en-US" sz="900" spc="-60" dirty="0">
              <a:solidFill>
                <a:schemeClr val="bg1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36F59E3C-EDA7-8AC3-049D-DAA142481048}"/>
              </a:ext>
            </a:extLst>
          </p:cNvPr>
          <p:cNvSpPr/>
          <p:nvPr/>
        </p:nvSpPr>
        <p:spPr>
          <a:xfrm>
            <a:off x="548550" y="4306966"/>
            <a:ext cx="291397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00"/>
              </a:lnSpc>
              <a:spcBef>
                <a:spcPts val="2400"/>
              </a:spcBef>
              <a:spcAft>
                <a:spcPts val="300"/>
              </a:spcAft>
              <a:defRPr/>
            </a:pPr>
            <a:r>
              <a:rPr lang="ko-KR" altLang="en-US" sz="800" b="1" spc="-70" dirty="0">
                <a:latin typeface="+mn-ea"/>
              </a:rPr>
              <a:t>김소현  </a:t>
            </a:r>
            <a:r>
              <a:rPr lang="ko-KR" altLang="en-US" sz="800" b="1" spc="-70" dirty="0" err="1">
                <a:latin typeface="+mn-ea"/>
              </a:rPr>
              <a:t>박도윤</a:t>
            </a:r>
            <a:r>
              <a:rPr lang="ko-KR" altLang="en-US" sz="800" b="1" spc="-70" dirty="0">
                <a:latin typeface="+mn-ea"/>
              </a:rPr>
              <a:t> </a:t>
            </a:r>
            <a:r>
              <a:rPr lang="en-US" altLang="ko-KR" sz="800" b="1" spc="-70" dirty="0">
                <a:latin typeface="+mn-ea"/>
              </a:rPr>
              <a:t> </a:t>
            </a:r>
            <a:r>
              <a:rPr lang="ko-KR" altLang="en-US" sz="800" b="1" spc="-70" dirty="0">
                <a:latin typeface="+mn-ea"/>
              </a:rPr>
              <a:t>이동석 </a:t>
            </a:r>
            <a:r>
              <a:rPr lang="en-US" altLang="ko-KR" sz="800" b="1" spc="-70" dirty="0">
                <a:latin typeface="+mn-ea"/>
              </a:rPr>
              <a:t> </a:t>
            </a:r>
            <a:r>
              <a:rPr lang="ko-KR" altLang="en-US" sz="800" b="1" spc="-70" dirty="0" err="1">
                <a:latin typeface="+mn-ea"/>
              </a:rPr>
              <a:t>하승주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Helvetica" pitchFamily="34" charset="0"/>
              <a:ea typeface="Helvetica" pitchFamily="34" charset="-122"/>
              <a:cs typeface="Helvetica" pitchFamily="34" charset="-120"/>
            </a:endParaRPr>
          </a:p>
        </p:txBody>
      </p:sp>
      <p:sp>
        <p:nvSpPr>
          <p:cNvPr id="5" name="Text 5">
            <a:extLst>
              <a:ext uri="{FF2B5EF4-FFF2-40B4-BE49-F238E27FC236}">
                <a16:creationId xmlns:a16="http://schemas.microsoft.com/office/drawing/2014/main" id="{C1FFC8F7-4DA1-4FC9-F918-42ACF5800B4E}"/>
              </a:ext>
            </a:extLst>
          </p:cNvPr>
          <p:cNvSpPr/>
          <p:nvPr/>
        </p:nvSpPr>
        <p:spPr>
          <a:xfrm>
            <a:off x="5015087" y="4501662"/>
            <a:ext cx="169055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 anchorCtr="0"/>
          <a:lstStyle/>
          <a:p>
            <a:pPr algn="ctr">
              <a:spcBef>
                <a:spcPts val="2400"/>
              </a:spcBef>
              <a:spcAft>
                <a:spcPts val="300"/>
              </a:spcAft>
            </a:pPr>
            <a:r>
              <a:rPr lang="en-US" altLang="ko-KR" sz="900" dirty="0" err="1">
                <a:latin typeface="+mn-ea"/>
              </a:rPr>
              <a:t>Ssf</a:t>
            </a:r>
            <a:r>
              <a:rPr lang="en-US" altLang="ko-KR" sz="900" dirty="0">
                <a:latin typeface="+mn-ea"/>
              </a:rPr>
              <a:t> shop </a:t>
            </a:r>
            <a:r>
              <a:rPr lang="ko-KR" altLang="en-US" sz="900" dirty="0">
                <a:latin typeface="+mn-ea"/>
              </a:rPr>
              <a:t>로고 배경 </a:t>
            </a:r>
            <a:r>
              <a:rPr lang="ko-KR" altLang="en-US" sz="900" dirty="0" err="1">
                <a:latin typeface="+mn-ea"/>
              </a:rPr>
              <a:t>컬러값</a:t>
            </a:r>
            <a:br>
              <a:rPr lang="en-US" altLang="ko-KR" sz="900" dirty="0">
                <a:latin typeface="+mn-ea"/>
              </a:rPr>
            </a:br>
            <a:br>
              <a:rPr lang="en-US" altLang="ko-KR" sz="900" dirty="0">
                <a:latin typeface="+mn-ea"/>
              </a:rPr>
            </a:br>
            <a:br>
              <a:rPr lang="en-US" altLang="ko-KR" sz="900" dirty="0">
                <a:latin typeface="+mn-ea"/>
              </a:rPr>
            </a:br>
            <a:r>
              <a:rPr lang="ko-KR" altLang="en-US" sz="900" dirty="0" err="1">
                <a:latin typeface="+mn-ea"/>
              </a:rPr>
              <a:t>그라데이션</a:t>
            </a:r>
            <a:r>
              <a:rPr lang="ko-KR" altLang="en-US" sz="900" dirty="0">
                <a:latin typeface="+mn-ea"/>
              </a:rPr>
              <a:t> 색상 영역</a:t>
            </a:r>
            <a:endParaRPr lang="en-US" sz="900" spc="300" dirty="0">
              <a:latin typeface="+mn-ea"/>
            </a:endParaRP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4C20538A-0DF8-D0EA-A1BC-350A615E4C8B}"/>
              </a:ext>
            </a:extLst>
          </p:cNvPr>
          <p:cNvSpPr/>
          <p:nvPr/>
        </p:nvSpPr>
        <p:spPr>
          <a:xfrm>
            <a:off x="4815840" y="3863340"/>
            <a:ext cx="4328160" cy="1280160"/>
          </a:xfrm>
          <a:custGeom>
            <a:avLst/>
            <a:gdLst>
              <a:gd name="connsiteX0" fmla="*/ 4938284 w 4938284"/>
              <a:gd name="connsiteY0" fmla="*/ 0 h 1813560"/>
              <a:gd name="connsiteX1" fmla="*/ 4900184 w 4938284"/>
              <a:gd name="connsiteY1" fmla="*/ 91440 h 1813560"/>
              <a:gd name="connsiteX2" fmla="*/ 4877324 w 4938284"/>
              <a:gd name="connsiteY2" fmla="*/ 129540 h 1813560"/>
              <a:gd name="connsiteX3" fmla="*/ 4831604 w 4938284"/>
              <a:gd name="connsiteY3" fmla="*/ 160020 h 1813560"/>
              <a:gd name="connsiteX4" fmla="*/ 4747784 w 4938284"/>
              <a:gd name="connsiteY4" fmla="*/ 228600 h 1813560"/>
              <a:gd name="connsiteX5" fmla="*/ 4686824 w 4938284"/>
              <a:gd name="connsiteY5" fmla="*/ 251460 h 1813560"/>
              <a:gd name="connsiteX6" fmla="*/ 4572524 w 4938284"/>
              <a:gd name="connsiteY6" fmla="*/ 274320 h 1813560"/>
              <a:gd name="connsiteX7" fmla="*/ 4465844 w 4938284"/>
              <a:gd name="connsiteY7" fmla="*/ 281940 h 1813560"/>
              <a:gd name="connsiteX8" fmla="*/ 4267724 w 4938284"/>
              <a:gd name="connsiteY8" fmla="*/ 274320 h 1813560"/>
              <a:gd name="connsiteX9" fmla="*/ 4222004 w 4938284"/>
              <a:gd name="connsiteY9" fmla="*/ 266700 h 1813560"/>
              <a:gd name="connsiteX10" fmla="*/ 4161044 w 4938284"/>
              <a:gd name="connsiteY10" fmla="*/ 259080 h 1813560"/>
              <a:gd name="connsiteX11" fmla="*/ 4084844 w 4938284"/>
              <a:gd name="connsiteY11" fmla="*/ 243840 h 1813560"/>
              <a:gd name="connsiteX12" fmla="*/ 3978164 w 4938284"/>
              <a:gd name="connsiteY12" fmla="*/ 236220 h 1813560"/>
              <a:gd name="connsiteX13" fmla="*/ 3612404 w 4938284"/>
              <a:gd name="connsiteY13" fmla="*/ 175260 h 1813560"/>
              <a:gd name="connsiteX14" fmla="*/ 3353324 w 4938284"/>
              <a:gd name="connsiteY14" fmla="*/ 144780 h 1813560"/>
              <a:gd name="connsiteX15" fmla="*/ 3246644 w 4938284"/>
              <a:gd name="connsiteY15" fmla="*/ 137160 h 1813560"/>
              <a:gd name="connsiteX16" fmla="*/ 2972324 w 4938284"/>
              <a:gd name="connsiteY16" fmla="*/ 144780 h 1813560"/>
              <a:gd name="connsiteX17" fmla="*/ 2903744 w 4938284"/>
              <a:gd name="connsiteY17" fmla="*/ 160020 h 1813560"/>
              <a:gd name="connsiteX18" fmla="*/ 2743724 w 4938284"/>
              <a:gd name="connsiteY18" fmla="*/ 213360 h 1813560"/>
              <a:gd name="connsiteX19" fmla="*/ 2698004 w 4938284"/>
              <a:gd name="connsiteY19" fmla="*/ 243840 h 1813560"/>
              <a:gd name="connsiteX20" fmla="*/ 2583704 w 4938284"/>
              <a:gd name="connsiteY20" fmla="*/ 335280 h 1813560"/>
              <a:gd name="connsiteX21" fmla="*/ 2537984 w 4938284"/>
              <a:gd name="connsiteY21" fmla="*/ 373380 h 1813560"/>
              <a:gd name="connsiteX22" fmla="*/ 2507504 w 4938284"/>
              <a:gd name="connsiteY22" fmla="*/ 411480 h 1813560"/>
              <a:gd name="connsiteX23" fmla="*/ 2477024 w 4938284"/>
              <a:gd name="connsiteY23" fmla="*/ 441960 h 1813560"/>
              <a:gd name="connsiteX24" fmla="*/ 2431304 w 4938284"/>
              <a:gd name="connsiteY24" fmla="*/ 502920 h 1813560"/>
              <a:gd name="connsiteX25" fmla="*/ 2385584 w 4938284"/>
              <a:gd name="connsiteY25" fmla="*/ 571500 h 1813560"/>
              <a:gd name="connsiteX26" fmla="*/ 2263664 w 4938284"/>
              <a:gd name="connsiteY26" fmla="*/ 762000 h 1813560"/>
              <a:gd name="connsiteX27" fmla="*/ 2233184 w 4938284"/>
              <a:gd name="connsiteY27" fmla="*/ 800100 h 1813560"/>
              <a:gd name="connsiteX28" fmla="*/ 2103644 w 4938284"/>
              <a:gd name="connsiteY28" fmla="*/ 914400 h 1813560"/>
              <a:gd name="connsiteX29" fmla="*/ 2042684 w 4938284"/>
              <a:gd name="connsiteY29" fmla="*/ 952500 h 1813560"/>
              <a:gd name="connsiteX30" fmla="*/ 1867424 w 4938284"/>
              <a:gd name="connsiteY30" fmla="*/ 1013460 h 1813560"/>
              <a:gd name="connsiteX31" fmla="*/ 1699784 w 4938284"/>
              <a:gd name="connsiteY31" fmla="*/ 1028700 h 1813560"/>
              <a:gd name="connsiteX32" fmla="*/ 1509284 w 4938284"/>
              <a:gd name="connsiteY32" fmla="*/ 1051560 h 1813560"/>
              <a:gd name="connsiteX33" fmla="*/ 1318784 w 4938284"/>
              <a:gd name="connsiteY33" fmla="*/ 1089660 h 1813560"/>
              <a:gd name="connsiteX34" fmla="*/ 1128284 w 4938284"/>
              <a:gd name="connsiteY34" fmla="*/ 1120140 h 1813560"/>
              <a:gd name="connsiteX35" fmla="*/ 1006364 w 4938284"/>
              <a:gd name="connsiteY35" fmla="*/ 1143000 h 1813560"/>
              <a:gd name="connsiteX36" fmla="*/ 808244 w 4938284"/>
              <a:gd name="connsiteY36" fmla="*/ 1165860 h 1813560"/>
              <a:gd name="connsiteX37" fmla="*/ 572024 w 4938284"/>
              <a:gd name="connsiteY37" fmla="*/ 1211580 h 1813560"/>
              <a:gd name="connsiteX38" fmla="*/ 480584 w 4938284"/>
              <a:gd name="connsiteY38" fmla="*/ 1234440 h 1813560"/>
              <a:gd name="connsiteX39" fmla="*/ 450104 w 4938284"/>
              <a:gd name="connsiteY39" fmla="*/ 1257300 h 1813560"/>
              <a:gd name="connsiteX40" fmla="*/ 404384 w 4938284"/>
              <a:gd name="connsiteY40" fmla="*/ 1287780 h 1813560"/>
              <a:gd name="connsiteX41" fmla="*/ 366284 w 4938284"/>
              <a:gd name="connsiteY41" fmla="*/ 1325880 h 1813560"/>
              <a:gd name="connsiteX42" fmla="*/ 282464 w 4938284"/>
              <a:gd name="connsiteY42" fmla="*/ 1394460 h 1813560"/>
              <a:gd name="connsiteX43" fmla="*/ 206264 w 4938284"/>
              <a:gd name="connsiteY43" fmla="*/ 1470660 h 1813560"/>
              <a:gd name="connsiteX44" fmla="*/ 122444 w 4938284"/>
              <a:gd name="connsiteY44" fmla="*/ 1546860 h 1813560"/>
              <a:gd name="connsiteX45" fmla="*/ 107204 w 4938284"/>
              <a:gd name="connsiteY45" fmla="*/ 1577340 h 1813560"/>
              <a:gd name="connsiteX46" fmla="*/ 91964 w 4938284"/>
              <a:gd name="connsiteY46" fmla="*/ 1600200 h 1813560"/>
              <a:gd name="connsiteX47" fmla="*/ 84344 w 4938284"/>
              <a:gd name="connsiteY47" fmla="*/ 1623060 h 1813560"/>
              <a:gd name="connsiteX48" fmla="*/ 53864 w 4938284"/>
              <a:gd name="connsiteY48" fmla="*/ 1676400 h 1813560"/>
              <a:gd name="connsiteX49" fmla="*/ 38624 w 4938284"/>
              <a:gd name="connsiteY49" fmla="*/ 1706880 h 1813560"/>
              <a:gd name="connsiteX50" fmla="*/ 31004 w 4938284"/>
              <a:gd name="connsiteY50" fmla="*/ 1729740 h 1813560"/>
              <a:gd name="connsiteX51" fmla="*/ 524 w 4938284"/>
              <a:gd name="connsiteY51" fmla="*/ 1813560 h 1813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38284" h="1813560">
                <a:moveTo>
                  <a:pt x="4938284" y="0"/>
                </a:moveTo>
                <a:cubicBezTo>
                  <a:pt x="4916069" y="88862"/>
                  <a:pt x="4937973" y="34756"/>
                  <a:pt x="4900184" y="91440"/>
                </a:cubicBezTo>
                <a:cubicBezTo>
                  <a:pt x="4891969" y="103763"/>
                  <a:pt x="4887797" y="119067"/>
                  <a:pt x="4877324" y="129540"/>
                </a:cubicBezTo>
                <a:cubicBezTo>
                  <a:pt x="4864372" y="142492"/>
                  <a:pt x="4845780" y="148421"/>
                  <a:pt x="4831604" y="160020"/>
                </a:cubicBezTo>
                <a:cubicBezTo>
                  <a:pt x="4782540" y="200164"/>
                  <a:pt x="4806422" y="199281"/>
                  <a:pt x="4747784" y="228600"/>
                </a:cubicBezTo>
                <a:cubicBezTo>
                  <a:pt x="4728373" y="238305"/>
                  <a:pt x="4707538" y="244987"/>
                  <a:pt x="4686824" y="251460"/>
                </a:cubicBezTo>
                <a:cubicBezTo>
                  <a:pt x="4649922" y="262992"/>
                  <a:pt x="4611028" y="270653"/>
                  <a:pt x="4572524" y="274320"/>
                </a:cubicBezTo>
                <a:cubicBezTo>
                  <a:pt x="4537034" y="277700"/>
                  <a:pt x="4501404" y="279400"/>
                  <a:pt x="4465844" y="281940"/>
                </a:cubicBezTo>
                <a:cubicBezTo>
                  <a:pt x="4399804" y="279400"/>
                  <a:pt x="4333684" y="278443"/>
                  <a:pt x="4267724" y="274320"/>
                </a:cubicBezTo>
                <a:cubicBezTo>
                  <a:pt x="4252304" y="273356"/>
                  <a:pt x="4237299" y="268885"/>
                  <a:pt x="4222004" y="266700"/>
                </a:cubicBezTo>
                <a:cubicBezTo>
                  <a:pt x="4201732" y="263804"/>
                  <a:pt x="4181244" y="262447"/>
                  <a:pt x="4161044" y="259080"/>
                </a:cubicBezTo>
                <a:cubicBezTo>
                  <a:pt x="4135493" y="254822"/>
                  <a:pt x="4110547" y="247053"/>
                  <a:pt x="4084844" y="243840"/>
                </a:cubicBezTo>
                <a:cubicBezTo>
                  <a:pt x="4049469" y="239418"/>
                  <a:pt x="4013724" y="238760"/>
                  <a:pt x="3978164" y="236220"/>
                </a:cubicBezTo>
                <a:cubicBezTo>
                  <a:pt x="3856244" y="215900"/>
                  <a:pt x="3734921" y="191596"/>
                  <a:pt x="3612404" y="175260"/>
                </a:cubicBezTo>
                <a:cubicBezTo>
                  <a:pt x="3499048" y="160146"/>
                  <a:pt x="3474411" y="155788"/>
                  <a:pt x="3353324" y="144780"/>
                </a:cubicBezTo>
                <a:cubicBezTo>
                  <a:pt x="3317820" y="141552"/>
                  <a:pt x="3282204" y="139700"/>
                  <a:pt x="3246644" y="137160"/>
                </a:cubicBezTo>
                <a:cubicBezTo>
                  <a:pt x="3155204" y="139700"/>
                  <a:pt x="3063597" y="138695"/>
                  <a:pt x="2972324" y="144780"/>
                </a:cubicBezTo>
                <a:cubicBezTo>
                  <a:pt x="2948958" y="146338"/>
                  <a:pt x="2926539" y="154656"/>
                  <a:pt x="2903744" y="160020"/>
                </a:cubicBezTo>
                <a:cubicBezTo>
                  <a:pt x="2857625" y="170872"/>
                  <a:pt x="2779295" y="189646"/>
                  <a:pt x="2743724" y="213360"/>
                </a:cubicBezTo>
                <a:cubicBezTo>
                  <a:pt x="2728484" y="223520"/>
                  <a:pt x="2713009" y="233336"/>
                  <a:pt x="2698004" y="243840"/>
                </a:cubicBezTo>
                <a:cubicBezTo>
                  <a:pt x="2664097" y="267575"/>
                  <a:pt x="2605002" y="317740"/>
                  <a:pt x="2583704" y="335280"/>
                </a:cubicBezTo>
                <a:cubicBezTo>
                  <a:pt x="2568390" y="347891"/>
                  <a:pt x="2550377" y="357889"/>
                  <a:pt x="2537984" y="373380"/>
                </a:cubicBezTo>
                <a:cubicBezTo>
                  <a:pt x="2527824" y="386080"/>
                  <a:pt x="2518309" y="399324"/>
                  <a:pt x="2507504" y="411480"/>
                </a:cubicBezTo>
                <a:cubicBezTo>
                  <a:pt x="2497958" y="422219"/>
                  <a:pt x="2486222" y="430922"/>
                  <a:pt x="2477024" y="441960"/>
                </a:cubicBezTo>
                <a:cubicBezTo>
                  <a:pt x="2460763" y="461473"/>
                  <a:pt x="2446544" y="482600"/>
                  <a:pt x="2431304" y="502920"/>
                </a:cubicBezTo>
                <a:cubicBezTo>
                  <a:pt x="2413909" y="555105"/>
                  <a:pt x="2437474" y="493664"/>
                  <a:pt x="2385584" y="571500"/>
                </a:cubicBezTo>
                <a:cubicBezTo>
                  <a:pt x="2280389" y="729292"/>
                  <a:pt x="2336978" y="664248"/>
                  <a:pt x="2263664" y="762000"/>
                </a:cubicBezTo>
                <a:cubicBezTo>
                  <a:pt x="2253906" y="775011"/>
                  <a:pt x="2244961" y="788883"/>
                  <a:pt x="2233184" y="800100"/>
                </a:cubicBezTo>
                <a:cubicBezTo>
                  <a:pt x="2191484" y="839814"/>
                  <a:pt x="2152477" y="883880"/>
                  <a:pt x="2103644" y="914400"/>
                </a:cubicBezTo>
                <a:cubicBezTo>
                  <a:pt x="2083324" y="927100"/>
                  <a:pt x="2063862" y="941288"/>
                  <a:pt x="2042684" y="952500"/>
                </a:cubicBezTo>
                <a:cubicBezTo>
                  <a:pt x="1993310" y="978639"/>
                  <a:pt x="1919802" y="1004730"/>
                  <a:pt x="1867424" y="1013460"/>
                </a:cubicBezTo>
                <a:cubicBezTo>
                  <a:pt x="1755100" y="1032181"/>
                  <a:pt x="1906804" y="1008503"/>
                  <a:pt x="1699784" y="1028700"/>
                </a:cubicBezTo>
                <a:cubicBezTo>
                  <a:pt x="1636131" y="1034910"/>
                  <a:pt x="1572436" y="1041456"/>
                  <a:pt x="1509284" y="1051560"/>
                </a:cubicBezTo>
                <a:cubicBezTo>
                  <a:pt x="1445340" y="1061791"/>
                  <a:pt x="1382517" y="1078188"/>
                  <a:pt x="1318784" y="1089660"/>
                </a:cubicBezTo>
                <a:cubicBezTo>
                  <a:pt x="1255493" y="1101052"/>
                  <a:pt x="1191674" y="1109317"/>
                  <a:pt x="1128284" y="1120140"/>
                </a:cubicBezTo>
                <a:cubicBezTo>
                  <a:pt x="1087526" y="1127099"/>
                  <a:pt x="1047324" y="1137350"/>
                  <a:pt x="1006364" y="1143000"/>
                </a:cubicBezTo>
                <a:cubicBezTo>
                  <a:pt x="651250" y="1191981"/>
                  <a:pt x="1164737" y="1106444"/>
                  <a:pt x="808244" y="1165860"/>
                </a:cubicBezTo>
                <a:cubicBezTo>
                  <a:pt x="725690" y="1179619"/>
                  <a:pt x="652903" y="1192323"/>
                  <a:pt x="572024" y="1211580"/>
                </a:cubicBezTo>
                <a:cubicBezTo>
                  <a:pt x="423989" y="1246826"/>
                  <a:pt x="594419" y="1211673"/>
                  <a:pt x="480584" y="1234440"/>
                </a:cubicBezTo>
                <a:cubicBezTo>
                  <a:pt x="470424" y="1242060"/>
                  <a:pt x="460508" y="1250017"/>
                  <a:pt x="450104" y="1257300"/>
                </a:cubicBezTo>
                <a:cubicBezTo>
                  <a:pt x="435099" y="1267804"/>
                  <a:pt x="418560" y="1276181"/>
                  <a:pt x="404384" y="1287780"/>
                </a:cubicBezTo>
                <a:cubicBezTo>
                  <a:pt x="390483" y="1299153"/>
                  <a:pt x="379801" y="1314053"/>
                  <a:pt x="366284" y="1325880"/>
                </a:cubicBezTo>
                <a:cubicBezTo>
                  <a:pt x="339116" y="1349652"/>
                  <a:pt x="305575" y="1366727"/>
                  <a:pt x="282464" y="1394460"/>
                </a:cubicBezTo>
                <a:cubicBezTo>
                  <a:pt x="207036" y="1484974"/>
                  <a:pt x="281922" y="1401307"/>
                  <a:pt x="206264" y="1470660"/>
                </a:cubicBezTo>
                <a:cubicBezTo>
                  <a:pt x="112784" y="1556350"/>
                  <a:pt x="188778" y="1497109"/>
                  <a:pt x="122444" y="1546860"/>
                </a:cubicBezTo>
                <a:cubicBezTo>
                  <a:pt x="117364" y="1557020"/>
                  <a:pt x="112840" y="1567477"/>
                  <a:pt x="107204" y="1577340"/>
                </a:cubicBezTo>
                <a:cubicBezTo>
                  <a:pt x="102660" y="1585291"/>
                  <a:pt x="96060" y="1592009"/>
                  <a:pt x="91964" y="1600200"/>
                </a:cubicBezTo>
                <a:cubicBezTo>
                  <a:pt x="88372" y="1607384"/>
                  <a:pt x="87508" y="1615677"/>
                  <a:pt x="84344" y="1623060"/>
                </a:cubicBezTo>
                <a:cubicBezTo>
                  <a:pt x="64607" y="1669114"/>
                  <a:pt x="75729" y="1638136"/>
                  <a:pt x="53864" y="1676400"/>
                </a:cubicBezTo>
                <a:cubicBezTo>
                  <a:pt x="48228" y="1686263"/>
                  <a:pt x="43099" y="1696439"/>
                  <a:pt x="38624" y="1706880"/>
                </a:cubicBezTo>
                <a:cubicBezTo>
                  <a:pt x="35460" y="1714263"/>
                  <a:pt x="34905" y="1722719"/>
                  <a:pt x="31004" y="1729740"/>
                </a:cubicBezTo>
                <a:cubicBezTo>
                  <a:pt x="-6521" y="1797284"/>
                  <a:pt x="524" y="1749338"/>
                  <a:pt x="524" y="181356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6D2D2661-3ECB-B7B9-CF9A-55365DD67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550" y="487387"/>
            <a:ext cx="526074" cy="526074"/>
          </a:xfrm>
          <a:prstGeom prst="rect">
            <a:avLst/>
          </a:prstGeom>
        </p:spPr>
      </p:pic>
      <p:sp>
        <p:nvSpPr>
          <p:cNvPr id="6" name="Text 5">
            <a:extLst>
              <a:ext uri="{FF2B5EF4-FFF2-40B4-BE49-F238E27FC236}">
                <a16:creationId xmlns:a16="http://schemas.microsoft.com/office/drawing/2014/main" id="{6BF0FD9A-DA86-123D-7977-1A5B8AFCFBFB}"/>
              </a:ext>
            </a:extLst>
          </p:cNvPr>
          <p:cNvSpPr/>
          <p:nvPr/>
        </p:nvSpPr>
        <p:spPr>
          <a:xfrm>
            <a:off x="6904892" y="4333636"/>
            <a:ext cx="169055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 anchorCtr="0"/>
          <a:lstStyle/>
          <a:p>
            <a:pPr marL="0" marR="0" lvl="0" indent="0" algn="r" defTabSz="914400" rtl="0" eaLnBrk="1" fontAlgn="auto" latinLnBrk="0" hangingPunct="1">
              <a:spcBef>
                <a:spcPts val="24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Helvetica" pitchFamily="34" charset="0"/>
                <a:ea typeface="Helvetica" pitchFamily="34" charset="-122"/>
                <a:cs typeface="Helvetica" pitchFamily="34" charset="-120"/>
              </a:rPr>
              <a:t>October 31, 2025</a:t>
            </a:r>
          </a:p>
        </p:txBody>
      </p:sp>
    </p:spTree>
    <p:extLst>
      <p:ext uri="{BB962C8B-B14F-4D97-AF65-F5344CB8AC3E}">
        <p14:creationId xmlns:p14="http://schemas.microsoft.com/office/powerpoint/2010/main" val="4190506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F3179F0E-75BC-3D16-47C3-64CFA1B111AF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3" name="Text 4">
              <a:extLst>
                <a:ext uri="{FF2B5EF4-FFF2-40B4-BE49-F238E27FC236}">
                  <a16:creationId xmlns:a16="http://schemas.microsoft.com/office/drawing/2014/main" id="{3869BFB0-E544-A360-7ADE-A8781771EF27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solidFill>
                    <a:schemeClr val="bg1">
                      <a:lumMod val="8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3-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 Cart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장바구니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</a:p>
          </p:txBody>
        </p:sp>
        <p:sp>
          <p:nvSpPr>
            <p:cNvPr id="4" name="Text 5">
              <a:extLst>
                <a:ext uri="{FF2B5EF4-FFF2-40B4-BE49-F238E27FC236}">
                  <a16:creationId xmlns:a16="http://schemas.microsoft.com/office/drawing/2014/main" id="{72E84C6F-6E97-ABA7-DEE5-CA0DC9C24CB8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3 </a:t>
              </a:r>
              <a:r>
                <a:rPr lang="ko-KR" altLang="en-US" sz="900" spc="-50" dirty="0">
                  <a:latin typeface="+mn-ea"/>
                </a:rPr>
                <a:t>장바구니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결제</a:t>
              </a:r>
              <a:endParaRPr lang="en-US" sz="900" spc="-50" dirty="0">
                <a:latin typeface="+mn-ea"/>
              </a:endParaRPr>
            </a:p>
          </p:txBody>
        </p:sp>
      </p:grp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E3B02DC7-52FD-AAB8-D3C0-62F562CE19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3876376"/>
              </p:ext>
            </p:extLst>
          </p:nvPr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8608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3799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/cart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홍길동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kern="1200" spc="-70" dirty="0"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헤더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행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공용 컴포넌트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 상태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9676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A784AD3D-C14E-035F-E100-CE20FFEB13C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554" t="7349" r="18554" b="49089"/>
          <a:stretch>
            <a:fillRect/>
          </a:stretch>
        </p:blipFill>
        <p:spPr>
          <a:xfrm>
            <a:off x="270380" y="852489"/>
            <a:ext cx="2840632" cy="4291023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6E1F2A2-6146-73DA-EF41-D91F8C67C5F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554" t="33561" r="18554" b="16170"/>
          <a:stretch>
            <a:fillRect/>
          </a:stretch>
        </p:blipFill>
        <p:spPr>
          <a:xfrm>
            <a:off x="3224888" y="0"/>
            <a:ext cx="2840632" cy="4951666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graphicFrame>
        <p:nvGraphicFramePr>
          <p:cNvPr id="58" name="표 57">
            <a:extLst>
              <a:ext uri="{FF2B5EF4-FFF2-40B4-BE49-F238E27FC236}">
                <a16:creationId xmlns:a16="http://schemas.microsoft.com/office/drawing/2014/main" id="{A423923E-C4F9-D6B9-004B-7C0F2EB70B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0106111"/>
              </p:ext>
            </p:extLst>
          </p:nvPr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8608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3799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/checkout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홍길동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kern="1200" spc="-70" dirty="0"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장바구니의 결제 선택된 상품정보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주소검색 및 선택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우편번호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계정에 할당된 쿠폰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금액 차감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4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결제수단 선택 및 진행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5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선택 상품의 결제정보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2" name="그룹 1">
            <a:extLst>
              <a:ext uri="{FF2B5EF4-FFF2-40B4-BE49-F238E27FC236}">
                <a16:creationId xmlns:a16="http://schemas.microsoft.com/office/drawing/2014/main" id="{1FC5E131-9673-6D7C-F83E-E7B87A3C44AB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3" name="Text 4">
              <a:extLst>
                <a:ext uri="{FF2B5EF4-FFF2-40B4-BE49-F238E27FC236}">
                  <a16:creationId xmlns:a16="http://schemas.microsoft.com/office/drawing/2014/main" id="{2D4A932F-CB73-CEDC-34BA-40391F2EDB4F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solidFill>
                    <a:schemeClr val="bg1">
                      <a:lumMod val="8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3-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2-1 Checkout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결제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 -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주문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4" name="Text 5">
              <a:extLst>
                <a:ext uri="{FF2B5EF4-FFF2-40B4-BE49-F238E27FC236}">
                  <a16:creationId xmlns:a16="http://schemas.microsoft.com/office/drawing/2014/main" id="{BD6E9B47-1043-1043-237B-679F379C6160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3 </a:t>
              </a:r>
              <a:r>
                <a:rPr lang="ko-KR" altLang="en-US" sz="900" spc="-50" dirty="0">
                  <a:latin typeface="+mn-ea"/>
                </a:rPr>
                <a:t>장바구니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결제</a:t>
              </a:r>
              <a:endParaRPr lang="en-US" sz="900" spc="-50" dirty="0">
                <a:latin typeface="+mn-ea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81E10063-E0CC-9123-F08C-AF8131BEA59B}"/>
              </a:ext>
            </a:extLst>
          </p:cNvPr>
          <p:cNvGrpSpPr/>
          <p:nvPr/>
        </p:nvGrpSpPr>
        <p:grpSpPr>
          <a:xfrm>
            <a:off x="276176" y="983228"/>
            <a:ext cx="5864537" cy="3150622"/>
            <a:chOff x="276176" y="983228"/>
            <a:chExt cx="5864537" cy="3150622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F2CC389F-722B-249C-FEA6-415C48290774}"/>
                </a:ext>
              </a:extLst>
            </p:cNvPr>
            <p:cNvGrpSpPr/>
            <p:nvPr/>
          </p:nvGrpSpPr>
          <p:grpSpPr>
            <a:xfrm>
              <a:off x="276176" y="1235075"/>
              <a:ext cx="2899156" cy="530225"/>
              <a:chOff x="276176" y="1235075"/>
              <a:chExt cx="2899156" cy="530225"/>
            </a:xfrm>
          </p:grpSpPr>
          <p:sp>
            <p:nvSpPr>
              <p:cNvPr id="20" name="사각형: 둥근 모서리 19">
                <a:extLst>
                  <a:ext uri="{FF2B5EF4-FFF2-40B4-BE49-F238E27FC236}">
                    <a16:creationId xmlns:a16="http://schemas.microsoft.com/office/drawing/2014/main" id="{0BABE32A-56BB-A8A7-4057-140F62247966}"/>
                  </a:ext>
                </a:extLst>
              </p:cNvPr>
              <p:cNvSpPr/>
              <p:nvPr/>
            </p:nvSpPr>
            <p:spPr>
              <a:xfrm>
                <a:off x="276176" y="1235075"/>
                <a:ext cx="2834836" cy="530225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alpha val="0"/>
                </a:schemeClr>
              </a:solidFill>
              <a:ln cap="rnd">
                <a:solidFill>
                  <a:srgbClr val="8000FF">
                    <a:alpha val="40000"/>
                  </a:srgb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BC59B0AB-79E8-107F-652E-AE7A7B30DD2D}"/>
                  </a:ext>
                </a:extLst>
              </p:cNvPr>
              <p:cNvSpPr/>
              <p:nvPr/>
            </p:nvSpPr>
            <p:spPr>
              <a:xfrm>
                <a:off x="3030552" y="1427797"/>
                <a:ext cx="144780" cy="144780"/>
              </a:xfrm>
              <a:prstGeom prst="ellipse">
                <a:avLst/>
              </a:prstGeom>
              <a:solidFill>
                <a:srgbClr val="8000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" rtlCol="0" anchor="ctr"/>
              <a:lstStyle/>
              <a:p>
                <a:pPr algn="ctr"/>
                <a:r>
                  <a:rPr lang="en-US" altLang="ko-KR" sz="900" dirty="0"/>
                  <a:t>1</a:t>
                </a:r>
                <a:endParaRPr lang="ko-KR" altLang="en-US" sz="900" dirty="0"/>
              </a:p>
            </p:txBody>
          </p:sp>
        </p:grp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BF57834F-564C-06E5-734F-77E46F791617}"/>
                </a:ext>
              </a:extLst>
            </p:cNvPr>
            <p:cNvGrpSpPr/>
            <p:nvPr/>
          </p:nvGrpSpPr>
          <p:grpSpPr>
            <a:xfrm>
              <a:off x="276176" y="2593974"/>
              <a:ext cx="2899156" cy="447675"/>
              <a:chOff x="276176" y="1321905"/>
              <a:chExt cx="2899156" cy="447675"/>
            </a:xfrm>
          </p:grpSpPr>
          <p:sp>
            <p:nvSpPr>
              <p:cNvPr id="24" name="사각형: 둥근 모서리 23">
                <a:extLst>
                  <a:ext uri="{FF2B5EF4-FFF2-40B4-BE49-F238E27FC236}">
                    <a16:creationId xmlns:a16="http://schemas.microsoft.com/office/drawing/2014/main" id="{308C2FD8-8F06-05C4-CFC5-990C76E451CD}"/>
                  </a:ext>
                </a:extLst>
              </p:cNvPr>
              <p:cNvSpPr/>
              <p:nvPr/>
            </p:nvSpPr>
            <p:spPr>
              <a:xfrm>
                <a:off x="276176" y="1321905"/>
                <a:ext cx="2834836" cy="447675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alpha val="0"/>
                </a:schemeClr>
              </a:solidFill>
              <a:ln cap="rnd">
                <a:solidFill>
                  <a:srgbClr val="8000FF">
                    <a:alpha val="40000"/>
                  </a:srgb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ADF40CF5-46D3-F141-2C6D-E762B6EF66AE}"/>
                  </a:ext>
                </a:extLst>
              </p:cNvPr>
              <p:cNvSpPr/>
              <p:nvPr/>
            </p:nvSpPr>
            <p:spPr>
              <a:xfrm>
                <a:off x="3030552" y="1473352"/>
                <a:ext cx="144780" cy="144780"/>
              </a:xfrm>
              <a:prstGeom prst="ellipse">
                <a:avLst/>
              </a:prstGeom>
              <a:solidFill>
                <a:srgbClr val="8000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" rtlCol="0" anchor="ctr"/>
              <a:lstStyle/>
              <a:p>
                <a:pPr algn="ctr"/>
                <a:r>
                  <a:rPr lang="en-US" altLang="ko-KR" sz="900" dirty="0"/>
                  <a:t>2</a:t>
                </a:r>
                <a:endParaRPr lang="ko-KR" altLang="en-US" sz="900" dirty="0"/>
              </a:p>
            </p:txBody>
          </p:sp>
        </p:grp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D2015B2C-46E7-663A-63CB-C4306B54A5F0}"/>
                </a:ext>
              </a:extLst>
            </p:cNvPr>
            <p:cNvGrpSpPr/>
            <p:nvPr/>
          </p:nvGrpSpPr>
          <p:grpSpPr>
            <a:xfrm>
              <a:off x="276176" y="3557588"/>
              <a:ext cx="2899156" cy="576262"/>
              <a:chOff x="276176" y="1150649"/>
              <a:chExt cx="2899156" cy="576262"/>
            </a:xfrm>
          </p:grpSpPr>
          <p:sp>
            <p:nvSpPr>
              <p:cNvPr id="30" name="사각형: 둥근 모서리 29">
                <a:extLst>
                  <a:ext uri="{FF2B5EF4-FFF2-40B4-BE49-F238E27FC236}">
                    <a16:creationId xmlns:a16="http://schemas.microsoft.com/office/drawing/2014/main" id="{FF8732B1-BDFE-9A71-446B-704557CBE1BB}"/>
                  </a:ext>
                </a:extLst>
              </p:cNvPr>
              <p:cNvSpPr/>
              <p:nvPr/>
            </p:nvSpPr>
            <p:spPr>
              <a:xfrm>
                <a:off x="276176" y="1150649"/>
                <a:ext cx="2834836" cy="576262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alpha val="0"/>
                </a:schemeClr>
              </a:solidFill>
              <a:ln cap="rnd">
                <a:solidFill>
                  <a:srgbClr val="8000FF">
                    <a:alpha val="40000"/>
                  </a:srgb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29161A1A-5019-8BB0-65F0-B9EB21810DEB}"/>
                  </a:ext>
                </a:extLst>
              </p:cNvPr>
              <p:cNvSpPr/>
              <p:nvPr/>
            </p:nvSpPr>
            <p:spPr>
              <a:xfrm>
                <a:off x="3030552" y="1366390"/>
                <a:ext cx="144780" cy="144780"/>
              </a:xfrm>
              <a:prstGeom prst="ellipse">
                <a:avLst/>
              </a:prstGeom>
              <a:solidFill>
                <a:srgbClr val="8000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" rtlCol="0" anchor="ctr"/>
              <a:lstStyle/>
              <a:p>
                <a:pPr algn="ctr"/>
                <a:r>
                  <a:rPr lang="en-US" altLang="ko-KR" sz="900" dirty="0"/>
                  <a:t>3</a:t>
                </a:r>
                <a:endParaRPr lang="ko-KR" altLang="en-US" sz="900" dirty="0"/>
              </a:p>
            </p:txBody>
          </p:sp>
        </p:grp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4FA5B8C6-B401-6E32-6E00-95E6219DC14B}"/>
                </a:ext>
              </a:extLst>
            </p:cNvPr>
            <p:cNvGrpSpPr/>
            <p:nvPr/>
          </p:nvGrpSpPr>
          <p:grpSpPr>
            <a:xfrm>
              <a:off x="3224888" y="983228"/>
              <a:ext cx="2915825" cy="1219427"/>
              <a:chOff x="259507" y="4417218"/>
              <a:chExt cx="2915825" cy="1219427"/>
            </a:xfrm>
          </p:grpSpPr>
          <p:sp>
            <p:nvSpPr>
              <p:cNvPr id="33" name="사각형: 둥근 모서리 32">
                <a:extLst>
                  <a:ext uri="{FF2B5EF4-FFF2-40B4-BE49-F238E27FC236}">
                    <a16:creationId xmlns:a16="http://schemas.microsoft.com/office/drawing/2014/main" id="{47B9D46F-4455-6AA4-564B-1069F067D40F}"/>
                  </a:ext>
                </a:extLst>
              </p:cNvPr>
              <p:cNvSpPr/>
              <p:nvPr/>
            </p:nvSpPr>
            <p:spPr>
              <a:xfrm>
                <a:off x="259507" y="4417218"/>
                <a:ext cx="2851505" cy="1219427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alpha val="0"/>
                </a:schemeClr>
              </a:solidFill>
              <a:ln cap="rnd">
                <a:solidFill>
                  <a:srgbClr val="8000FF">
                    <a:alpha val="40000"/>
                  </a:srgb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51D2E422-9AB8-E99B-B5AE-E786232D3E0B}"/>
                  </a:ext>
                </a:extLst>
              </p:cNvPr>
              <p:cNvSpPr/>
              <p:nvPr/>
            </p:nvSpPr>
            <p:spPr>
              <a:xfrm>
                <a:off x="3030552" y="4954541"/>
                <a:ext cx="144780" cy="144780"/>
              </a:xfrm>
              <a:prstGeom prst="ellipse">
                <a:avLst/>
              </a:prstGeom>
              <a:solidFill>
                <a:srgbClr val="8000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" rtlCol="0" anchor="ctr"/>
              <a:lstStyle/>
              <a:p>
                <a:pPr algn="ctr"/>
                <a:r>
                  <a:rPr lang="en-US" altLang="ko-KR" sz="900" dirty="0"/>
                  <a:t>4</a:t>
                </a:r>
                <a:endParaRPr lang="ko-KR" altLang="en-US" sz="900" dirty="0"/>
              </a:p>
            </p:txBody>
          </p: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76608F97-C0C7-FB65-6A88-E2E8222DAD86}"/>
                </a:ext>
              </a:extLst>
            </p:cNvPr>
            <p:cNvGrpSpPr/>
            <p:nvPr/>
          </p:nvGrpSpPr>
          <p:grpSpPr>
            <a:xfrm>
              <a:off x="3224888" y="2828219"/>
              <a:ext cx="2915825" cy="632532"/>
              <a:chOff x="259507" y="4417219"/>
              <a:chExt cx="2915825" cy="632532"/>
            </a:xfrm>
          </p:grpSpPr>
          <p:sp>
            <p:nvSpPr>
              <p:cNvPr id="38" name="사각형: 둥근 모서리 37">
                <a:extLst>
                  <a:ext uri="{FF2B5EF4-FFF2-40B4-BE49-F238E27FC236}">
                    <a16:creationId xmlns:a16="http://schemas.microsoft.com/office/drawing/2014/main" id="{37B76505-D502-F60B-D1F1-DB2D8ACB1CFE}"/>
                  </a:ext>
                </a:extLst>
              </p:cNvPr>
              <p:cNvSpPr/>
              <p:nvPr/>
            </p:nvSpPr>
            <p:spPr>
              <a:xfrm>
                <a:off x="259507" y="4417219"/>
                <a:ext cx="2851505" cy="632532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alpha val="0"/>
                </a:schemeClr>
              </a:solidFill>
              <a:ln cap="rnd">
                <a:solidFill>
                  <a:srgbClr val="8000FF">
                    <a:alpha val="40000"/>
                  </a:srgb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7DA01173-F23B-1A71-9DF1-BBCE6B8DB6FD}"/>
                  </a:ext>
                </a:extLst>
              </p:cNvPr>
              <p:cNvSpPr/>
              <p:nvPr/>
            </p:nvSpPr>
            <p:spPr>
              <a:xfrm>
                <a:off x="3030552" y="4661095"/>
                <a:ext cx="144780" cy="144780"/>
              </a:xfrm>
              <a:prstGeom prst="ellipse">
                <a:avLst/>
              </a:prstGeom>
              <a:solidFill>
                <a:srgbClr val="8000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" rtlCol="0" anchor="ctr"/>
              <a:lstStyle/>
              <a:p>
                <a:pPr algn="ctr"/>
                <a:r>
                  <a:rPr lang="en-US" altLang="ko-KR" sz="900" dirty="0"/>
                  <a:t>5</a:t>
                </a:r>
                <a:endParaRPr lang="ko-KR" altLang="en-US" sz="9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43123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557BFAA-E864-0FE3-8A79-BBC24B87BB41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3" name="Text 4">
              <a:extLst>
                <a:ext uri="{FF2B5EF4-FFF2-40B4-BE49-F238E27FC236}">
                  <a16:creationId xmlns:a16="http://schemas.microsoft.com/office/drawing/2014/main" id="{4C0D9943-4A52-B1E9-EF1A-67F54F204D75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solidFill>
                    <a:schemeClr val="bg1">
                      <a:lumMod val="8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3-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2-2 Checkout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결제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 -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결과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4" name="Text 5">
              <a:extLst>
                <a:ext uri="{FF2B5EF4-FFF2-40B4-BE49-F238E27FC236}">
                  <a16:creationId xmlns:a16="http://schemas.microsoft.com/office/drawing/2014/main" id="{050251E6-7B7D-390B-48E3-7F48C62679DE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3 </a:t>
              </a:r>
              <a:r>
                <a:rPr lang="ko-KR" altLang="en-US" sz="900" spc="-50" dirty="0">
                  <a:latin typeface="+mn-ea"/>
                </a:rPr>
                <a:t>장바구니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결제</a:t>
              </a:r>
              <a:endParaRPr lang="en-US" sz="900" spc="-50" dirty="0">
                <a:latin typeface="+mn-ea"/>
              </a:endParaRPr>
            </a:p>
          </p:txBody>
        </p:sp>
      </p:grp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E46C91CD-7F49-309D-9167-74DB8E40DC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7037367"/>
              </p:ext>
            </p:extLst>
          </p:nvPr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8608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3799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</a:t>
                      </a:r>
                      <a:r>
                        <a:rPr lang="en-US" altLang="ko-KR" sz="800" b="0" kern="1200" spc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payresult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홍길동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kern="1200" spc="-70" dirty="0"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헤더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행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공용 컴포넌트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 상태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7500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F074DD03-9AB8-8F1F-2AB9-24E433D470D5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3" name="Text 4">
              <a:extLst>
                <a:ext uri="{FF2B5EF4-FFF2-40B4-BE49-F238E27FC236}">
                  <a16:creationId xmlns:a16="http://schemas.microsoft.com/office/drawing/2014/main" id="{D3201F52-D946-A49D-C0F0-4302565A7C57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solidFill>
                    <a:schemeClr val="bg1">
                      <a:lumMod val="8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4-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 Support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공지 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/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뉴스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 -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목록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4" name="Text 5">
              <a:extLst>
                <a:ext uri="{FF2B5EF4-FFF2-40B4-BE49-F238E27FC236}">
                  <a16:creationId xmlns:a16="http://schemas.microsoft.com/office/drawing/2014/main" id="{DE0EDBF8-F693-1D25-C352-36A332364A91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4 </a:t>
              </a:r>
              <a:r>
                <a:rPr lang="ko-KR" altLang="en-US" sz="900" spc="-50" dirty="0">
                  <a:latin typeface="+mn-ea"/>
                </a:rPr>
                <a:t>고객 지원</a:t>
              </a:r>
              <a:endParaRPr lang="en-US" sz="900" spc="-50" dirty="0">
                <a:latin typeface="+mn-ea"/>
              </a:endParaRPr>
            </a:p>
          </p:txBody>
        </p:sp>
      </p:grp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A38D8898-81B6-2359-A6FB-E520748E8B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6471660"/>
              </p:ext>
            </p:extLst>
          </p:nvPr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8608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3799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/support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홍길동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kern="1200" spc="-70" dirty="0"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헤더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행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공용 컴포넌트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 상태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1821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F074DD03-9AB8-8F1F-2AB9-24E433D470D5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3" name="Text 4">
              <a:extLst>
                <a:ext uri="{FF2B5EF4-FFF2-40B4-BE49-F238E27FC236}">
                  <a16:creationId xmlns:a16="http://schemas.microsoft.com/office/drawing/2014/main" id="{D3201F52-D946-A49D-C0F0-4302565A7C57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solidFill>
                    <a:schemeClr val="bg1">
                      <a:lumMod val="8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4-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 Support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공지 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/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뉴스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 -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상세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4" name="Text 5">
              <a:extLst>
                <a:ext uri="{FF2B5EF4-FFF2-40B4-BE49-F238E27FC236}">
                  <a16:creationId xmlns:a16="http://schemas.microsoft.com/office/drawing/2014/main" id="{DE0EDBF8-F693-1D25-C352-36A332364A91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4 </a:t>
              </a:r>
              <a:r>
                <a:rPr lang="ko-KR" altLang="en-US" sz="900" spc="-50" dirty="0">
                  <a:latin typeface="+mn-ea"/>
                </a:rPr>
                <a:t>고객 지원</a:t>
              </a:r>
              <a:endParaRPr lang="en-US" sz="900" spc="-50" dirty="0">
                <a:latin typeface="+mn-ea"/>
              </a:endParaRPr>
            </a:p>
          </p:txBody>
        </p:sp>
      </p:grp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B51EF49C-45C7-C73C-A2A6-959B612CF1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472261"/>
              </p:ext>
            </p:extLst>
          </p:nvPr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8608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3799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/support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홍길동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kern="1200" spc="-70" dirty="0"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헤더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행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공용 컴포넌트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 상태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6799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846E98C-2F9B-644F-2D9C-CC4C43D22FE0}"/>
              </a:ext>
            </a:extLst>
          </p:cNvPr>
          <p:cNvSpPr/>
          <p:nvPr/>
        </p:nvSpPr>
        <p:spPr>
          <a:xfrm flipV="1">
            <a:off x="0" y="1705970"/>
            <a:ext cx="9143999" cy="3437530"/>
          </a:xfrm>
          <a:prstGeom prst="rect">
            <a:avLst/>
          </a:prstGeom>
          <a:solidFill>
            <a:srgbClr val="FBF7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 0"/>
          <p:cNvSpPr/>
          <p:nvPr/>
        </p:nvSpPr>
        <p:spPr>
          <a:xfrm>
            <a:off x="533400" y="678840"/>
            <a:ext cx="4206812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30000"/>
              </a:lnSpc>
              <a:spcAft>
                <a:spcPts val="2400"/>
              </a:spcAft>
              <a:buNone/>
            </a:pPr>
            <a:r>
              <a:rPr lang="en-US" altLang="ko-KR" sz="2800" spc="-150" dirty="0">
                <a:solidFill>
                  <a:schemeClr val="tx1">
                    <a:alpha val="1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Our</a:t>
            </a:r>
          </a:p>
          <a:p>
            <a:pPr marL="0" indent="0" algn="l">
              <a:lnSpc>
                <a:spcPct val="30000"/>
              </a:lnSpc>
              <a:spcAft>
                <a:spcPts val="2400"/>
              </a:spcAft>
              <a:buNone/>
            </a:pPr>
            <a:r>
              <a:rPr lang="en-US" altLang="ko-KR" sz="2800" spc="-150" dirty="0">
                <a:solidFill>
                  <a:schemeClr val="tx1">
                    <a:alpha val="1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Mis</a:t>
            </a:r>
            <a:r>
              <a:rPr lang="en-US" altLang="ko-KR" sz="2800" spc="-300" dirty="0">
                <a:solidFill>
                  <a:schemeClr val="tx1">
                    <a:alpha val="1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si</a:t>
            </a:r>
            <a:r>
              <a:rPr lang="en-US" altLang="ko-KR" sz="2800" spc="-150" dirty="0">
                <a:solidFill>
                  <a:schemeClr val="tx1">
                    <a:alpha val="1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on</a:t>
            </a:r>
          </a:p>
        </p:txBody>
      </p:sp>
      <p:sp>
        <p:nvSpPr>
          <p:cNvPr id="17" name="Text 5">
            <a:extLst>
              <a:ext uri="{FF2B5EF4-FFF2-40B4-BE49-F238E27FC236}">
                <a16:creationId xmlns:a16="http://schemas.microsoft.com/office/drawing/2014/main" id="{12CABD9A-100A-754B-C369-5C2222E4463D}"/>
              </a:ext>
            </a:extLst>
          </p:cNvPr>
          <p:cNvSpPr/>
          <p:nvPr/>
        </p:nvSpPr>
        <p:spPr>
          <a:xfrm>
            <a:off x="4788877" y="457009"/>
            <a:ext cx="3806573" cy="2684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100"/>
              </a:lnSpc>
              <a:spcBef>
                <a:spcPts val="2400"/>
              </a:spcBef>
              <a:spcAft>
                <a:spcPts val="300"/>
              </a:spcAft>
              <a:buNone/>
            </a:pPr>
            <a:r>
              <a:rPr lang="ko-KR" altLang="en-US" sz="1300" spc="-5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34" charset="0"/>
                <a:cs typeface="Helvetica" pitchFamily="34" charset="-120"/>
              </a:rPr>
              <a:t>심층적 고민과 체계적 전략 하에</a:t>
            </a:r>
            <a:endParaRPr lang="en-US" altLang="ko-KR" sz="1300" spc="-50" dirty="0">
              <a:solidFill>
                <a:schemeClr val="tx1">
                  <a:lumMod val="65000"/>
                  <a:lumOff val="35000"/>
                </a:schemeClr>
              </a:solidFill>
              <a:latin typeface="Helvetica" pitchFamily="34" charset="0"/>
              <a:cs typeface="Helvetica" pitchFamily="34" charset="-120"/>
            </a:endParaRPr>
          </a:p>
        </p:txBody>
      </p:sp>
      <p:sp>
        <p:nvSpPr>
          <p:cNvPr id="31" name="Text 5">
            <a:extLst>
              <a:ext uri="{FF2B5EF4-FFF2-40B4-BE49-F238E27FC236}">
                <a16:creationId xmlns:a16="http://schemas.microsoft.com/office/drawing/2014/main" id="{41CD2220-73EE-6E57-26C9-B610B7C1ACA4}"/>
              </a:ext>
            </a:extLst>
          </p:cNvPr>
          <p:cNvSpPr/>
          <p:nvPr/>
        </p:nvSpPr>
        <p:spPr>
          <a:xfrm>
            <a:off x="4849837" y="729743"/>
            <a:ext cx="3806573" cy="2684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100"/>
              </a:lnSpc>
              <a:spcBef>
                <a:spcPts val="2400"/>
              </a:spcBef>
              <a:spcAft>
                <a:spcPts val="300"/>
              </a:spcAft>
              <a:buNone/>
            </a:pPr>
            <a:r>
              <a:rPr lang="ko-KR" altLang="en-US" sz="1400" spc="-3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본 프로젝트의 주제 선정이 이루어졌습니다</a:t>
            </a:r>
            <a:r>
              <a:rPr lang="en-US" altLang="ko-KR" sz="1400" spc="-3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.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3555D165-633B-3928-660B-4C3B301B8994}"/>
              </a:ext>
            </a:extLst>
          </p:cNvPr>
          <p:cNvGrpSpPr/>
          <p:nvPr/>
        </p:nvGrpSpPr>
        <p:grpSpPr>
          <a:xfrm>
            <a:off x="533399" y="2260096"/>
            <a:ext cx="8107684" cy="2340966"/>
            <a:chOff x="533399" y="2260096"/>
            <a:chExt cx="8107684" cy="2340966"/>
          </a:xfrm>
        </p:grpSpPr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id="{75F3115A-652E-86FD-1F1D-DE570C30E55A}"/>
                </a:ext>
              </a:extLst>
            </p:cNvPr>
            <p:cNvGrpSpPr/>
            <p:nvPr/>
          </p:nvGrpSpPr>
          <p:grpSpPr>
            <a:xfrm>
              <a:off x="533399" y="2260096"/>
              <a:ext cx="2404963" cy="2340966"/>
              <a:chOff x="533399" y="2260096"/>
              <a:chExt cx="2404963" cy="2340966"/>
            </a:xfrm>
          </p:grpSpPr>
          <p:sp>
            <p:nvSpPr>
              <p:cNvPr id="4" name="Text 1"/>
              <p:cNvSpPr/>
              <p:nvPr/>
            </p:nvSpPr>
            <p:spPr>
              <a:xfrm>
                <a:off x="533399" y="226009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4500"/>
                  </a:lnSpc>
                  <a:buNone/>
                </a:pPr>
                <a:r>
                  <a:rPr lang="en-US" sz="4500" dirty="0">
                    <a:solidFill>
                      <a:srgbClr val="8000FF">
                        <a:alpha val="8000"/>
                      </a:srgbClr>
                    </a:solidFill>
                    <a:latin typeface="Impact" pitchFamily="34" charset="0"/>
                    <a:ea typeface="Impact" pitchFamily="34" charset="-122"/>
                    <a:cs typeface="Impact" pitchFamily="34" charset="-120"/>
                  </a:rPr>
                  <a:t>01</a:t>
                </a:r>
                <a:endParaRPr lang="en-US" sz="4500" dirty="0">
                  <a:solidFill>
                    <a:srgbClr val="8000FF">
                      <a:alpha val="8000"/>
                    </a:srgbClr>
                  </a:solidFill>
                </a:endParaRPr>
              </a:p>
            </p:txBody>
          </p:sp>
          <p:sp>
            <p:nvSpPr>
              <p:cNvPr id="24" name="Text 4">
                <a:extLst>
                  <a:ext uri="{FF2B5EF4-FFF2-40B4-BE49-F238E27FC236}">
                    <a16:creationId xmlns:a16="http://schemas.microsoft.com/office/drawing/2014/main" id="{9614E62A-0540-DF63-EF87-EDAE24FA2F6E}"/>
                  </a:ext>
                </a:extLst>
              </p:cNvPr>
              <p:cNvSpPr/>
              <p:nvPr/>
            </p:nvSpPr>
            <p:spPr>
              <a:xfrm>
                <a:off x="533399" y="2545846"/>
                <a:ext cx="2404963" cy="59386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spcAft>
                    <a:spcPts val="600"/>
                  </a:spcAft>
                  <a:buNone/>
                </a:pPr>
                <a:r>
                  <a:rPr lang="ko-KR" altLang="en-US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시장성</a:t>
                </a:r>
                <a:r>
                  <a:rPr lang="en-US" altLang="ko-KR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·</a:t>
                </a:r>
                <a:r>
                  <a:rPr lang="ko-KR" altLang="en-US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확장성 기반</a:t>
                </a:r>
                <a:endParaRPr lang="en-US" altLang="ko-KR" sz="1400" spc="-70" dirty="0">
                  <a:solidFill>
                    <a:srgbClr val="8000FF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  <a:p>
                <a:pPr marL="0" indent="0" algn="l">
                  <a:spcAft>
                    <a:spcPts val="600"/>
                  </a:spcAft>
                  <a:buNone/>
                </a:pPr>
                <a:r>
                  <a:rPr lang="ko-KR" altLang="en-US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전략적 주제 선택</a:t>
                </a:r>
                <a:endParaRPr lang="en-US" altLang="ko-KR" sz="1400" spc="-70" dirty="0">
                  <a:solidFill>
                    <a:srgbClr val="8000FF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27" name="Text 5">
                <a:extLst>
                  <a:ext uri="{FF2B5EF4-FFF2-40B4-BE49-F238E27FC236}">
                    <a16:creationId xmlns:a16="http://schemas.microsoft.com/office/drawing/2014/main" id="{D19BB193-99CB-305B-88EA-130C867FADFA}"/>
                  </a:ext>
                </a:extLst>
              </p:cNvPr>
              <p:cNvSpPr/>
              <p:nvPr/>
            </p:nvSpPr>
            <p:spPr>
              <a:xfrm>
                <a:off x="533399" y="3300306"/>
                <a:ext cx="2404963" cy="130075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패션 이</a:t>
                </a: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-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커머스 시장은 </a:t>
                </a: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2025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년 </a:t>
                </a: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8,860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억 달러에서</a:t>
                </a:r>
                <a:b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</a:b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2032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년 </a:t>
                </a: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2.1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조 달러로 성장 전망되는 산업군으로</a:t>
                </a:r>
                <a:endPara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endParaRPr>
              </a:p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본 프로젝트는 이러한 고성장 시장의 핵심 비즈니스</a:t>
                </a:r>
                <a:b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</a:b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모델과 기술적 요구사항을 심층 이해하여</a:t>
                </a:r>
                <a:endPara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endParaRPr>
              </a:p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b="1" spc="-70" dirty="0">
                    <a:solidFill>
                      <a:srgbClr val="8000FF"/>
                    </a:solidFill>
                    <a:latin typeface="+mn-ea"/>
                  </a:rPr>
                  <a:t>실제 시장에서 검증된 서비스 로직을 기반으로</a:t>
                </a:r>
                <a:br>
                  <a:rPr lang="en-US" altLang="ko-KR" sz="800" b="1" spc="-70" dirty="0">
                    <a:solidFill>
                      <a:srgbClr val="8000FF"/>
                    </a:solidFill>
                    <a:latin typeface="+mn-ea"/>
                  </a:rPr>
                </a:br>
                <a:r>
                  <a:rPr lang="ko-KR" altLang="en-US" sz="800" b="1" spc="-70" dirty="0">
                    <a:solidFill>
                      <a:srgbClr val="8000FF"/>
                    </a:solidFill>
                    <a:latin typeface="+mn-ea"/>
                  </a:rPr>
                  <a:t>솔루션 구축 역량을 확보하기 위해 선정되었습니다</a:t>
                </a:r>
                <a:r>
                  <a:rPr lang="en-US" altLang="ko-KR" sz="800" b="1" spc="-70" dirty="0">
                    <a:solidFill>
                      <a:srgbClr val="8000FF"/>
                    </a:solidFill>
                    <a:latin typeface="+mn-ea"/>
                  </a:rPr>
                  <a:t>.</a:t>
                </a:r>
              </a:p>
            </p:txBody>
          </p:sp>
        </p:grpSp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BFB9BFB1-83BF-A98C-58B3-992CF70D7EAE}"/>
                </a:ext>
              </a:extLst>
            </p:cNvPr>
            <p:cNvGrpSpPr/>
            <p:nvPr/>
          </p:nvGrpSpPr>
          <p:grpSpPr>
            <a:xfrm>
              <a:off x="3450800" y="2260096"/>
              <a:ext cx="2404963" cy="2340966"/>
              <a:chOff x="3450800" y="2260096"/>
              <a:chExt cx="2404963" cy="2340966"/>
            </a:xfrm>
          </p:grpSpPr>
          <p:sp>
            <p:nvSpPr>
              <p:cNvPr id="45" name="Text 1">
                <a:extLst>
                  <a:ext uri="{FF2B5EF4-FFF2-40B4-BE49-F238E27FC236}">
                    <a16:creationId xmlns:a16="http://schemas.microsoft.com/office/drawing/2014/main" id="{1C292063-054A-5625-F6AC-C41DC95920F9}"/>
                  </a:ext>
                </a:extLst>
              </p:cNvPr>
              <p:cNvSpPr/>
              <p:nvPr/>
            </p:nvSpPr>
            <p:spPr>
              <a:xfrm>
                <a:off x="3450800" y="226009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>
                  <a:lnSpc>
                    <a:spcPts val="4500"/>
                  </a:lnSpc>
                </a:pPr>
                <a:r>
                  <a:rPr lang="en-US" sz="4500" dirty="0">
                    <a:solidFill>
                      <a:srgbClr val="8000FF">
                        <a:alpha val="8000"/>
                      </a:srgbClr>
                    </a:solidFill>
                    <a:latin typeface="Impact" pitchFamily="34" charset="0"/>
                  </a:rPr>
                  <a:t>02</a:t>
                </a:r>
              </a:p>
            </p:txBody>
          </p:sp>
          <p:sp>
            <p:nvSpPr>
              <p:cNvPr id="46" name="Text 4">
                <a:extLst>
                  <a:ext uri="{FF2B5EF4-FFF2-40B4-BE49-F238E27FC236}">
                    <a16:creationId xmlns:a16="http://schemas.microsoft.com/office/drawing/2014/main" id="{691AB4ED-0B25-6DD3-080F-5ABD2BEA7AF6}"/>
                  </a:ext>
                </a:extLst>
              </p:cNvPr>
              <p:cNvSpPr/>
              <p:nvPr/>
            </p:nvSpPr>
            <p:spPr>
              <a:xfrm>
                <a:off x="3450800" y="2545846"/>
                <a:ext cx="2404963" cy="59386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>
                  <a:spcAft>
                    <a:spcPts val="600"/>
                  </a:spcAft>
                </a:pPr>
                <a:r>
                  <a:rPr lang="ko-KR" altLang="en-US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대기업 기술 스택 구현을</a:t>
                </a:r>
                <a:endParaRPr lang="en-US" altLang="ko-KR" sz="1400" spc="-70" dirty="0">
                  <a:solidFill>
                    <a:srgbClr val="8000FF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  <a:p>
                <a:pPr>
                  <a:spcAft>
                    <a:spcPts val="600"/>
                  </a:spcAft>
                </a:pPr>
                <a:r>
                  <a:rPr lang="ko-KR" altLang="en-US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통한 실무 역량 고도화</a:t>
                </a:r>
                <a:endParaRPr lang="en-US" altLang="ko-KR" sz="1400" spc="-70" dirty="0">
                  <a:solidFill>
                    <a:srgbClr val="8000FF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47" name="Text 5">
                <a:extLst>
                  <a:ext uri="{FF2B5EF4-FFF2-40B4-BE49-F238E27FC236}">
                    <a16:creationId xmlns:a16="http://schemas.microsoft.com/office/drawing/2014/main" id="{F488AEF8-639F-9BC1-C93B-D4D76073B8DD}"/>
                  </a:ext>
                </a:extLst>
              </p:cNvPr>
              <p:cNvSpPr/>
              <p:nvPr/>
            </p:nvSpPr>
            <p:spPr>
              <a:xfrm>
                <a:off x="3450800" y="3300306"/>
                <a:ext cx="2404963" cy="130075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</a:pP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실시간 재고 관리 시스템</a:t>
                </a: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안전한 결제 시스템 통합</a:t>
                </a: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마이크로 서비스 아키텍처 등 복잡하고 고도화된</a:t>
                </a:r>
                <a:endPara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endParaRPr>
              </a:p>
              <a:p>
                <a:pPr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</a:pP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기술 스택의 실전 구현을 통해 단순 학습을 넘어</a:t>
                </a:r>
                <a:b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</a:b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대규모 상용 서비스 개발에 필수적인 요소인</a:t>
                </a:r>
                <a:endParaRPr lang="en-US" altLang="ko-KR" sz="800" spc="-7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endParaRPr>
              </a:p>
              <a:p>
                <a:pPr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</a:pPr>
                <a:r>
                  <a:rPr lang="ko-KR" altLang="en-US" sz="800" b="1" spc="-70" dirty="0">
                    <a:solidFill>
                      <a:srgbClr val="8000FF"/>
                    </a:solidFill>
                    <a:latin typeface="+mn-ea"/>
                  </a:rPr>
                  <a:t>문제 해결 능력과 시스템 설계 역량을</a:t>
                </a:r>
                <a:br>
                  <a:rPr lang="en-US" altLang="ko-KR" sz="800" b="1" spc="-70" dirty="0">
                    <a:solidFill>
                      <a:srgbClr val="8000FF"/>
                    </a:solidFill>
                    <a:latin typeface="+mn-ea"/>
                  </a:rPr>
                </a:br>
                <a:r>
                  <a:rPr lang="ko-KR" altLang="en-US" sz="800" b="1" spc="-70" dirty="0">
                    <a:solidFill>
                      <a:srgbClr val="8000FF"/>
                    </a:solidFill>
                    <a:latin typeface="+mn-ea"/>
                  </a:rPr>
                  <a:t>체계적으로 내재화 하고자 하였습니다</a:t>
                </a:r>
                <a:r>
                  <a:rPr lang="en-US" altLang="ko-KR" sz="800" b="1" spc="-70" dirty="0">
                    <a:solidFill>
                      <a:srgbClr val="8000FF"/>
                    </a:solidFill>
                    <a:latin typeface="+mn-ea"/>
                  </a:rPr>
                  <a:t>.</a:t>
                </a:r>
              </a:p>
            </p:txBody>
          </p:sp>
        </p:grpSp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3DC09DBD-2ADA-E40E-61EA-7432FDC9C613}"/>
                </a:ext>
              </a:extLst>
            </p:cNvPr>
            <p:cNvGrpSpPr/>
            <p:nvPr/>
          </p:nvGrpSpPr>
          <p:grpSpPr>
            <a:xfrm>
              <a:off x="6236120" y="2260096"/>
              <a:ext cx="2404963" cy="2340966"/>
              <a:chOff x="6236120" y="2260096"/>
              <a:chExt cx="2404963" cy="2340966"/>
            </a:xfrm>
          </p:grpSpPr>
          <p:sp>
            <p:nvSpPr>
              <p:cNvPr id="56" name="Text 1">
                <a:extLst>
                  <a:ext uri="{FF2B5EF4-FFF2-40B4-BE49-F238E27FC236}">
                    <a16:creationId xmlns:a16="http://schemas.microsoft.com/office/drawing/2014/main" id="{99FA5066-9B4E-8A59-91C8-FA03711C2196}"/>
                  </a:ext>
                </a:extLst>
              </p:cNvPr>
              <p:cNvSpPr/>
              <p:nvPr/>
            </p:nvSpPr>
            <p:spPr>
              <a:xfrm>
                <a:off x="6236120" y="226009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>
                  <a:lnSpc>
                    <a:spcPts val="4500"/>
                  </a:lnSpc>
                </a:pPr>
                <a:r>
                  <a:rPr lang="en-US" sz="4500" dirty="0">
                    <a:solidFill>
                      <a:srgbClr val="8000FF">
                        <a:alpha val="8000"/>
                      </a:srgbClr>
                    </a:solidFill>
                    <a:latin typeface="Impact" pitchFamily="34" charset="0"/>
                  </a:rPr>
                  <a:t>03</a:t>
                </a:r>
              </a:p>
            </p:txBody>
          </p:sp>
          <p:sp>
            <p:nvSpPr>
              <p:cNvPr id="57" name="Text 4">
                <a:extLst>
                  <a:ext uri="{FF2B5EF4-FFF2-40B4-BE49-F238E27FC236}">
                    <a16:creationId xmlns:a16="http://schemas.microsoft.com/office/drawing/2014/main" id="{26C09D71-9AA7-5115-CFD4-B497AD55601F}"/>
                  </a:ext>
                </a:extLst>
              </p:cNvPr>
              <p:cNvSpPr/>
              <p:nvPr/>
            </p:nvSpPr>
            <p:spPr>
              <a:xfrm>
                <a:off x="6236120" y="2545846"/>
                <a:ext cx="2404963" cy="59386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>
                  <a:spcAft>
                    <a:spcPts val="600"/>
                  </a:spcAft>
                </a:pPr>
                <a:r>
                  <a:rPr lang="ko-KR" altLang="en-US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실제 상용 서비스 벤치마킹을</a:t>
                </a:r>
                <a:endParaRPr lang="en-US" altLang="ko-KR" sz="1400" spc="-70" dirty="0">
                  <a:solidFill>
                    <a:srgbClr val="8000FF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  <a:p>
                <a:pPr>
                  <a:spcAft>
                    <a:spcPts val="600"/>
                  </a:spcAft>
                </a:pPr>
                <a:r>
                  <a:rPr lang="ko-KR" altLang="en-US" sz="1400" spc="-70" dirty="0">
                    <a:solidFill>
                      <a:srgbClr val="8000FF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통한 포트폴리오 경쟁력 극대화</a:t>
                </a:r>
                <a:endParaRPr lang="en-US" altLang="ko-KR" sz="1400" spc="-70" dirty="0">
                  <a:solidFill>
                    <a:srgbClr val="8000FF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58" name="Text 5">
                <a:extLst>
                  <a:ext uri="{FF2B5EF4-FFF2-40B4-BE49-F238E27FC236}">
                    <a16:creationId xmlns:a16="http://schemas.microsoft.com/office/drawing/2014/main" id="{B8B10A2F-762A-0080-0DCB-1ECE758F0776}"/>
                  </a:ext>
                </a:extLst>
              </p:cNvPr>
              <p:cNvSpPr/>
              <p:nvPr/>
            </p:nvSpPr>
            <p:spPr>
              <a:xfrm>
                <a:off x="6236120" y="3300306"/>
                <a:ext cx="2404963" cy="1300756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SSF Shop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이라는 검증된 실무 플랫폼을 벤치마킹하여</a:t>
                </a:r>
                <a:b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</a:b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실제 서비스 수준의 </a:t>
                </a:r>
                <a: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UX/UI, </a:t>
                </a: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비즈니스 로직과</a:t>
                </a:r>
              </a:p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운영 프로세스를 구현함으로써 이론이 아닌</a:t>
                </a:r>
                <a:br>
                  <a:rPr lang="en-US" altLang="ko-KR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</a:br>
                <a:r>
                  <a:rPr lang="ko-KR" altLang="en-US" sz="800" spc="-7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현장 중심의 실전 경험을 기반으로 한</a:t>
                </a:r>
              </a:p>
              <a:p>
                <a:pPr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</a:pPr>
                <a:r>
                  <a:rPr lang="ko-KR" altLang="en-US" sz="800" b="1" spc="-70" dirty="0">
                    <a:solidFill>
                      <a:srgbClr val="8000FF"/>
                    </a:solidFill>
                    <a:latin typeface="+mn-ea"/>
                  </a:rPr>
                  <a:t>차별화된 포트폴리오 구축과 채용 시장에서의</a:t>
                </a:r>
                <a:br>
                  <a:rPr lang="en-US" altLang="ko-KR" sz="800" b="1" spc="-70" dirty="0">
                    <a:solidFill>
                      <a:srgbClr val="8000FF"/>
                    </a:solidFill>
                    <a:latin typeface="+mn-ea"/>
                  </a:rPr>
                </a:br>
                <a:r>
                  <a:rPr lang="ko-KR" altLang="en-US" sz="800" b="1" spc="-70" dirty="0">
                    <a:solidFill>
                      <a:srgbClr val="8000FF"/>
                    </a:solidFill>
                    <a:latin typeface="+mn-ea"/>
                  </a:rPr>
                  <a:t>경쟁력 확보를 목표로 하였습니다</a:t>
                </a:r>
                <a:r>
                  <a:rPr lang="en-US" altLang="ko-KR" sz="800" b="1" spc="-70" dirty="0">
                    <a:solidFill>
                      <a:srgbClr val="8000FF"/>
                    </a:solidFill>
                    <a:latin typeface="+mn-ea"/>
                  </a:rPr>
                  <a:t>.</a:t>
                </a: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C29C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56975FD-7C74-594C-8658-396B78F272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텍스트, 의류, 하늘, 인간의 얼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048C5BE-82D5-B46C-E436-FECC9A6B153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"/>
          </a:blip>
          <a:srcRect l="10750"/>
          <a:stretch/>
        </p:blipFill>
        <p:spPr>
          <a:xfrm>
            <a:off x="-1" y="0"/>
            <a:ext cx="8161021" cy="5143500"/>
          </a:xfrm>
          <a:prstGeom prst="rect">
            <a:avLst/>
          </a:prstGeom>
          <a:noFill/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4F2D3299-158E-00F6-3BA3-EFC9EC1DCCA6}"/>
              </a:ext>
            </a:extLst>
          </p:cNvPr>
          <p:cNvSpPr/>
          <p:nvPr/>
        </p:nvSpPr>
        <p:spPr>
          <a:xfrm>
            <a:off x="0" y="0"/>
            <a:ext cx="4740212" cy="5143500"/>
          </a:xfrm>
          <a:prstGeom prst="rect">
            <a:avLst/>
          </a:prstGeom>
          <a:gradFill flip="none" rotWithShape="1">
            <a:gsLst>
              <a:gs pos="90000">
                <a:srgbClr val="8C29C9">
                  <a:alpha val="0"/>
                </a:srgbClr>
              </a:gs>
              <a:gs pos="54000">
                <a:srgbClr val="8C29C9"/>
              </a:gs>
            </a:gsLst>
            <a:lin ang="210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07C8929-156D-BC6B-4F97-1130FE4C019D}"/>
              </a:ext>
            </a:extLst>
          </p:cNvPr>
          <p:cNvSpPr/>
          <p:nvPr/>
        </p:nvSpPr>
        <p:spPr>
          <a:xfrm>
            <a:off x="6965342" y="0"/>
            <a:ext cx="2178657" cy="5143500"/>
          </a:xfrm>
          <a:prstGeom prst="rect">
            <a:avLst/>
          </a:prstGeom>
          <a:gradFill flip="none" rotWithShape="1">
            <a:gsLst>
              <a:gs pos="50000">
                <a:srgbClr val="8C29C9"/>
              </a:gs>
              <a:gs pos="9000">
                <a:srgbClr val="8C29C9">
                  <a:alpha val="0"/>
                </a:srgbClr>
              </a:gs>
            </a:gsLst>
            <a:lin ang="21594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 0">
            <a:extLst>
              <a:ext uri="{FF2B5EF4-FFF2-40B4-BE49-F238E27FC236}">
                <a16:creationId xmlns:a16="http://schemas.microsoft.com/office/drawing/2014/main" id="{C268445E-F5AF-A260-4452-4DEF8A92F634}"/>
              </a:ext>
            </a:extLst>
          </p:cNvPr>
          <p:cNvSpPr/>
          <p:nvPr/>
        </p:nvSpPr>
        <p:spPr>
          <a:xfrm>
            <a:off x="533400" y="678840"/>
            <a:ext cx="4206812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30000"/>
              </a:lnSpc>
              <a:spcAft>
                <a:spcPts val="2400"/>
              </a:spcAft>
              <a:buNone/>
            </a:pPr>
            <a:r>
              <a:rPr lang="en-US" altLang="ko-KR" sz="2800" spc="-150" dirty="0">
                <a:solidFill>
                  <a:schemeClr val="bg1">
                    <a:alpha val="2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Role</a:t>
            </a:r>
          </a:p>
          <a:p>
            <a:pPr marL="0" indent="0" algn="l">
              <a:lnSpc>
                <a:spcPct val="30000"/>
              </a:lnSpc>
              <a:spcAft>
                <a:spcPts val="2400"/>
              </a:spcAft>
              <a:buNone/>
            </a:pPr>
            <a:r>
              <a:rPr lang="en-US" altLang="ko-KR" sz="2800" spc="-150" dirty="0">
                <a:solidFill>
                  <a:schemeClr val="bg1">
                    <a:alpha val="2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Impact" pitchFamily="34" charset="-120"/>
              </a:rPr>
              <a:t>Definition</a:t>
            </a:r>
          </a:p>
        </p:txBody>
      </p:sp>
      <p:sp>
        <p:nvSpPr>
          <p:cNvPr id="48" name="Text 5">
            <a:extLst>
              <a:ext uri="{FF2B5EF4-FFF2-40B4-BE49-F238E27FC236}">
                <a16:creationId xmlns:a16="http://schemas.microsoft.com/office/drawing/2014/main" id="{53FFAC87-CAC2-7403-E4C8-D1A5E756340B}"/>
              </a:ext>
            </a:extLst>
          </p:cNvPr>
          <p:cNvSpPr/>
          <p:nvPr/>
        </p:nvSpPr>
        <p:spPr>
          <a:xfrm>
            <a:off x="4788877" y="457009"/>
            <a:ext cx="3806573" cy="2218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100"/>
              </a:lnSpc>
              <a:spcBef>
                <a:spcPts val="2400"/>
              </a:spcBef>
              <a:spcAft>
                <a:spcPts val="300"/>
              </a:spcAft>
              <a:buNone/>
            </a:pPr>
            <a:r>
              <a:rPr lang="en-US" altLang="ko-KR" sz="1600" dirty="0">
                <a:solidFill>
                  <a:schemeClr val="bg1">
                    <a:alpha val="20000"/>
                  </a:schemeClr>
                </a:solidFill>
                <a:latin typeface="+mn-ea"/>
                <a:cs typeface="Helvetica" pitchFamily="34" charset="-120"/>
              </a:rPr>
              <a:t>Frontend &amp; Backend</a:t>
            </a:r>
          </a:p>
        </p:txBody>
      </p:sp>
      <p:sp>
        <p:nvSpPr>
          <p:cNvPr id="49" name="Text 5">
            <a:extLst>
              <a:ext uri="{FF2B5EF4-FFF2-40B4-BE49-F238E27FC236}">
                <a16:creationId xmlns:a16="http://schemas.microsoft.com/office/drawing/2014/main" id="{0C53CB8D-5F4C-F25C-DF75-2D179419E289}"/>
              </a:ext>
            </a:extLst>
          </p:cNvPr>
          <p:cNvSpPr/>
          <p:nvPr/>
        </p:nvSpPr>
        <p:spPr>
          <a:xfrm>
            <a:off x="4788876" y="741173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spcAft>
                <a:spcPts val="600"/>
              </a:spcAft>
              <a:buNone/>
            </a:pPr>
            <a:r>
              <a:rPr lang="en-US" altLang="ko-KR" sz="1400" spc="-7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UI/UX </a:t>
            </a:r>
            <a:r>
              <a:rPr lang="ko-KR" altLang="en-US" sz="1400" spc="-7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개발</a:t>
            </a:r>
            <a:r>
              <a:rPr lang="en-US" altLang="ko-KR" sz="1400" spc="-7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Redux </a:t>
            </a:r>
            <a:r>
              <a:rPr lang="ko-KR" altLang="en-US" sz="1400" spc="-7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상태 관리</a:t>
            </a:r>
            <a:endParaRPr lang="en-US" altLang="ko-KR" sz="1400" spc="-7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4" name="Text 5">
            <a:extLst>
              <a:ext uri="{FF2B5EF4-FFF2-40B4-BE49-F238E27FC236}">
                <a16:creationId xmlns:a16="http://schemas.microsoft.com/office/drawing/2014/main" id="{48710F93-5357-689B-A5F3-10F59C4A65CA}"/>
              </a:ext>
            </a:extLst>
          </p:cNvPr>
          <p:cNvSpPr/>
          <p:nvPr/>
        </p:nvSpPr>
        <p:spPr>
          <a:xfrm>
            <a:off x="4788876" y="1031373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87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상품 목록</a:t>
            </a:r>
            <a:r>
              <a:rPr lang="en-US" altLang="ko-KR" sz="1400" spc="-70" dirty="0">
                <a:solidFill>
                  <a:schemeClr val="bg1">
                    <a:alpha val="87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ko-KR" altLang="en-US" sz="1400" spc="-70" dirty="0">
                <a:solidFill>
                  <a:schemeClr val="bg1">
                    <a:alpha val="87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장바구니 기능 구현</a:t>
            </a:r>
          </a:p>
        </p:txBody>
      </p:sp>
      <p:sp>
        <p:nvSpPr>
          <p:cNvPr id="5" name="Text 5">
            <a:extLst>
              <a:ext uri="{FF2B5EF4-FFF2-40B4-BE49-F238E27FC236}">
                <a16:creationId xmlns:a16="http://schemas.microsoft.com/office/drawing/2014/main" id="{AFE5766C-530B-61E6-43EC-37C74B02045D}"/>
              </a:ext>
            </a:extLst>
          </p:cNvPr>
          <p:cNvSpPr/>
          <p:nvPr/>
        </p:nvSpPr>
        <p:spPr>
          <a:xfrm>
            <a:off x="4788876" y="1324246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컴포넌트 개발</a:t>
            </a:r>
            <a:r>
              <a:rPr lang="en-US" altLang="ko-KR" sz="1400" spc="-70" dirty="0">
                <a:solidFill>
                  <a:schemeClr val="bg1">
                    <a:alpha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ko-KR" altLang="en-US" sz="1400" spc="-70" dirty="0">
                <a:solidFill>
                  <a:schemeClr val="bg1">
                    <a:alpha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라우팅 설정</a:t>
            </a:r>
            <a:endParaRPr lang="en-US" altLang="ko-KR" sz="1400" spc="-70" dirty="0">
              <a:solidFill>
                <a:schemeClr val="bg1">
                  <a:alpha val="75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6" name="Text 5">
            <a:extLst>
              <a:ext uri="{FF2B5EF4-FFF2-40B4-BE49-F238E27FC236}">
                <a16:creationId xmlns:a16="http://schemas.microsoft.com/office/drawing/2014/main" id="{2BB1850F-5E88-2C5A-63EC-FD02C0603E8C}"/>
              </a:ext>
            </a:extLst>
          </p:cNvPr>
          <p:cNvSpPr/>
          <p:nvPr/>
        </p:nvSpPr>
        <p:spPr>
          <a:xfrm>
            <a:off x="4788876" y="1614446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회원 관리</a:t>
            </a:r>
            <a:r>
              <a:rPr lang="en-US" altLang="ko-KR" sz="1400" spc="-70" dirty="0">
                <a:solidFill>
                  <a:schemeClr val="bg1">
                    <a:alpha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ko-KR" altLang="en-US" sz="1400" spc="-70" dirty="0">
                <a:solidFill>
                  <a:schemeClr val="bg1">
                    <a:alpha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주문 프로세스 구현</a:t>
            </a:r>
            <a:endParaRPr lang="en-US" altLang="ko-KR" sz="1400" spc="-70" dirty="0">
              <a:solidFill>
                <a:schemeClr val="bg1">
                  <a:alpha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F482DD2B-A6D1-0B4F-9A91-3D8F2E1FFD0E}"/>
              </a:ext>
            </a:extLst>
          </p:cNvPr>
          <p:cNvSpPr/>
          <p:nvPr/>
        </p:nvSpPr>
        <p:spPr>
          <a:xfrm>
            <a:off x="4788876" y="1898809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en-US" altLang="ko-KR" sz="1400" spc="-70" dirty="0">
                <a:solidFill>
                  <a:schemeClr val="bg1">
                    <a:alpha val="31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REST API </a:t>
            </a:r>
            <a:r>
              <a:rPr lang="ko-KR" altLang="en-US" sz="1400" spc="-70" dirty="0">
                <a:solidFill>
                  <a:schemeClr val="bg1">
                    <a:alpha val="31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개발</a:t>
            </a:r>
            <a:r>
              <a:rPr lang="en-US" altLang="ko-KR" sz="1400" spc="-70" dirty="0">
                <a:solidFill>
                  <a:schemeClr val="bg1">
                    <a:alpha val="31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Spring Security </a:t>
            </a:r>
            <a:r>
              <a:rPr lang="ko-KR" altLang="en-US" sz="1400" spc="-70" dirty="0">
                <a:solidFill>
                  <a:schemeClr val="bg1">
                    <a:alpha val="31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설정</a:t>
            </a:r>
            <a:endParaRPr lang="en-US" altLang="ko-KR" sz="1400" spc="-70" dirty="0">
              <a:solidFill>
                <a:schemeClr val="bg1">
                  <a:alpha val="31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9A5AE6BB-365B-632A-4CA4-7D4AB16A3637}"/>
              </a:ext>
            </a:extLst>
          </p:cNvPr>
          <p:cNvSpPr/>
          <p:nvPr/>
        </p:nvSpPr>
        <p:spPr>
          <a:xfrm>
            <a:off x="4788876" y="2189009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24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인증</a:t>
            </a:r>
            <a:r>
              <a:rPr lang="en-US" altLang="ko-KR" sz="1400" spc="-70" dirty="0">
                <a:solidFill>
                  <a:schemeClr val="bg1">
                    <a:alpha val="24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/</a:t>
            </a:r>
            <a:r>
              <a:rPr lang="ko-KR" altLang="en-US" sz="1400" spc="-70" dirty="0">
                <a:solidFill>
                  <a:schemeClr val="bg1">
                    <a:alpha val="24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인가</a:t>
            </a:r>
            <a:r>
              <a:rPr lang="en-US" altLang="ko-KR" sz="1400" spc="-70" dirty="0">
                <a:solidFill>
                  <a:schemeClr val="bg1">
                    <a:alpha val="24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ko-KR" altLang="en-US" sz="1400" spc="-70" dirty="0">
                <a:solidFill>
                  <a:schemeClr val="bg1">
                    <a:alpha val="24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결제 시스템 연동</a:t>
            </a:r>
            <a:endParaRPr lang="en-US" altLang="ko-KR" sz="1400" spc="-70" dirty="0">
              <a:solidFill>
                <a:schemeClr val="bg1">
                  <a:alpha val="24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840191EF-D3F7-4ED5-9308-B39BF87AA31A}"/>
              </a:ext>
            </a:extLst>
          </p:cNvPr>
          <p:cNvSpPr/>
          <p:nvPr/>
        </p:nvSpPr>
        <p:spPr>
          <a:xfrm>
            <a:off x="4788876" y="2481882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12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데이터베이스 설계</a:t>
            </a:r>
            <a:r>
              <a:rPr lang="en-US" altLang="ko-KR" sz="1400" spc="-70" dirty="0">
                <a:solidFill>
                  <a:schemeClr val="bg1">
                    <a:alpha val="12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en-US" altLang="ko-KR" sz="1400" spc="-70" dirty="0" err="1">
                <a:solidFill>
                  <a:schemeClr val="bg1">
                    <a:alpha val="12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JdbcTemplate</a:t>
            </a:r>
            <a:r>
              <a:rPr lang="en-US" altLang="ko-KR" sz="1400" spc="-70" dirty="0">
                <a:solidFill>
                  <a:schemeClr val="bg1">
                    <a:alpha val="12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 </a:t>
            </a:r>
            <a:r>
              <a:rPr lang="ko-KR" altLang="en-US" sz="1400" spc="-70" dirty="0">
                <a:solidFill>
                  <a:schemeClr val="bg1">
                    <a:alpha val="12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구현</a:t>
            </a:r>
            <a:endParaRPr lang="en-US" altLang="ko-KR" sz="1400" spc="-70" dirty="0">
              <a:solidFill>
                <a:schemeClr val="bg1">
                  <a:alpha val="12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  <a:cs typeface="Helvetica" pitchFamily="34" charset="-120"/>
            </a:endParaRPr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CB9CF8A5-86AC-D1C2-7EA9-BFA88D52374E}"/>
              </a:ext>
            </a:extLst>
          </p:cNvPr>
          <p:cNvSpPr/>
          <p:nvPr/>
        </p:nvSpPr>
        <p:spPr>
          <a:xfrm>
            <a:off x="4788876" y="2772082"/>
            <a:ext cx="3806573" cy="2341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>
              <a:spcAft>
                <a:spcPts val="600"/>
              </a:spcAft>
            </a:pPr>
            <a:r>
              <a:rPr lang="ko-KR" altLang="en-US" sz="1400" spc="-70" dirty="0">
                <a:solidFill>
                  <a:schemeClr val="bg1">
                    <a:alpha val="6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상품 관리</a:t>
            </a:r>
            <a:r>
              <a:rPr lang="en-US" altLang="ko-KR" sz="1400" spc="-70" dirty="0">
                <a:solidFill>
                  <a:schemeClr val="bg1">
                    <a:alpha val="6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, </a:t>
            </a:r>
            <a:r>
              <a:rPr lang="ko-KR" altLang="en-US" sz="1400" spc="-70" dirty="0">
                <a:solidFill>
                  <a:schemeClr val="bg1">
                    <a:alpha val="6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rPr>
              <a:t>재고 시스템 개발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C4324A0-6BF9-3F16-6F81-CA382B01D2E6}"/>
              </a:ext>
            </a:extLst>
          </p:cNvPr>
          <p:cNvGrpSpPr/>
          <p:nvPr/>
        </p:nvGrpSpPr>
        <p:grpSpPr>
          <a:xfrm>
            <a:off x="556259" y="1805336"/>
            <a:ext cx="4107181" cy="2795726"/>
            <a:chOff x="556259" y="1805336"/>
            <a:chExt cx="4107181" cy="2795726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AB296942-A38F-761C-A934-0DC6E04A85A2}"/>
                </a:ext>
              </a:extLst>
            </p:cNvPr>
            <p:cNvGrpSpPr/>
            <p:nvPr/>
          </p:nvGrpSpPr>
          <p:grpSpPr>
            <a:xfrm>
              <a:off x="556259" y="1805336"/>
              <a:ext cx="4107181" cy="571500"/>
              <a:chOff x="3928109" y="549406"/>
              <a:chExt cx="4107181" cy="571500"/>
            </a:xfrm>
          </p:grpSpPr>
          <p:sp>
            <p:nvSpPr>
              <p:cNvPr id="26" name="Text 1">
                <a:extLst>
                  <a:ext uri="{FF2B5EF4-FFF2-40B4-BE49-F238E27FC236}">
                    <a16:creationId xmlns:a16="http://schemas.microsoft.com/office/drawing/2014/main" id="{C4613315-5CEA-F1D6-65B1-BC594371C13A}"/>
                  </a:ext>
                </a:extLst>
              </p:cNvPr>
              <p:cNvSpPr/>
              <p:nvPr/>
            </p:nvSpPr>
            <p:spPr>
              <a:xfrm>
                <a:off x="4354829" y="54940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4500"/>
                  </a:lnSpc>
                  <a:buNone/>
                </a:pPr>
                <a:r>
                  <a:rPr lang="en-US" sz="4500" dirty="0">
                    <a:solidFill>
                      <a:schemeClr val="bg1">
                        <a:alpha val="4000"/>
                      </a:schemeClr>
                    </a:solidFill>
                    <a:latin typeface="Impact" pitchFamily="34" charset="0"/>
                    <a:ea typeface="Impact" pitchFamily="34" charset="-122"/>
                    <a:cs typeface="Impact" pitchFamily="34" charset="-120"/>
                  </a:rPr>
                  <a:t>01</a:t>
                </a:r>
                <a:endParaRPr lang="en-US" sz="4500" dirty="0">
                  <a:solidFill>
                    <a:schemeClr val="bg1">
                      <a:alpha val="4000"/>
                    </a:schemeClr>
                  </a:solidFill>
                </a:endParaRPr>
              </a:p>
            </p:txBody>
          </p:sp>
          <p:sp>
            <p:nvSpPr>
              <p:cNvPr id="27" name="Text 4">
                <a:extLst>
                  <a:ext uri="{FF2B5EF4-FFF2-40B4-BE49-F238E27FC236}">
                    <a16:creationId xmlns:a16="http://schemas.microsoft.com/office/drawing/2014/main" id="{01A6DBA4-CB30-2BEC-9B08-2BFEBDA60D17}"/>
                  </a:ext>
                </a:extLst>
              </p:cNvPr>
              <p:cNvSpPr/>
              <p:nvPr/>
            </p:nvSpPr>
            <p:spPr>
              <a:xfrm>
                <a:off x="3928109" y="640846"/>
                <a:ext cx="548641" cy="24307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spcAft>
                    <a:spcPts val="600"/>
                  </a:spcAft>
                  <a:buNone/>
                </a:pPr>
                <a:r>
                  <a:rPr lang="ko-KR" altLang="en-US" sz="1400" spc="-70" dirty="0">
                    <a:solidFill>
                      <a:schemeClr val="bg1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이동석</a:t>
                </a:r>
                <a:endParaRPr lang="en-US" altLang="ko-KR" sz="1400" spc="-7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28" name="Text 5">
                <a:extLst>
                  <a:ext uri="{FF2B5EF4-FFF2-40B4-BE49-F238E27FC236}">
                    <a16:creationId xmlns:a16="http://schemas.microsoft.com/office/drawing/2014/main" id="{C8B282ED-FE5D-EF91-85AD-055473843D12}"/>
                  </a:ext>
                </a:extLst>
              </p:cNvPr>
              <p:cNvSpPr/>
              <p:nvPr/>
            </p:nvSpPr>
            <p:spPr>
              <a:xfrm>
                <a:off x="5128259" y="584336"/>
                <a:ext cx="2907031" cy="37578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메인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소비자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회원가입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쿠폰 발급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로그인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소비자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/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관리자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로그아웃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마이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정보 변경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탈퇴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</a:t>
                </a:r>
                <a:endParaRPr lang="en-US" altLang="ko-KR" sz="800" b="1" spc="-70" dirty="0">
                  <a:solidFill>
                    <a:schemeClr val="bg1">
                      <a:alpha val="80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6D31762A-0084-045C-8613-5FD06A6B9AC9}"/>
                </a:ext>
              </a:extLst>
            </p:cNvPr>
            <p:cNvGrpSpPr/>
            <p:nvPr/>
          </p:nvGrpSpPr>
          <p:grpSpPr>
            <a:xfrm>
              <a:off x="556259" y="2546745"/>
              <a:ext cx="4107181" cy="571500"/>
              <a:chOff x="3928109" y="549406"/>
              <a:chExt cx="4107181" cy="571500"/>
            </a:xfrm>
          </p:grpSpPr>
          <p:sp>
            <p:nvSpPr>
              <p:cNvPr id="22" name="Text 1">
                <a:extLst>
                  <a:ext uri="{FF2B5EF4-FFF2-40B4-BE49-F238E27FC236}">
                    <a16:creationId xmlns:a16="http://schemas.microsoft.com/office/drawing/2014/main" id="{C003F02D-7209-8C6F-6A18-1129A591B540}"/>
                  </a:ext>
                </a:extLst>
              </p:cNvPr>
              <p:cNvSpPr/>
              <p:nvPr/>
            </p:nvSpPr>
            <p:spPr>
              <a:xfrm>
                <a:off x="4354829" y="54940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4500"/>
                  </a:lnSpc>
                  <a:buNone/>
                </a:pPr>
                <a:r>
                  <a:rPr lang="en-US" sz="4500" dirty="0">
                    <a:solidFill>
                      <a:schemeClr val="bg1">
                        <a:alpha val="4000"/>
                      </a:schemeClr>
                    </a:solidFill>
                    <a:latin typeface="Impact" pitchFamily="34" charset="0"/>
                    <a:ea typeface="Impact" pitchFamily="34" charset="-122"/>
                    <a:cs typeface="Impact" pitchFamily="34" charset="-120"/>
                  </a:rPr>
                  <a:t>02</a:t>
                </a:r>
                <a:endParaRPr lang="en-US" sz="4500" dirty="0">
                  <a:solidFill>
                    <a:schemeClr val="bg1">
                      <a:alpha val="4000"/>
                    </a:schemeClr>
                  </a:solidFill>
                </a:endParaRPr>
              </a:p>
            </p:txBody>
          </p:sp>
          <p:sp>
            <p:nvSpPr>
              <p:cNvPr id="23" name="Text 4">
                <a:extLst>
                  <a:ext uri="{FF2B5EF4-FFF2-40B4-BE49-F238E27FC236}">
                    <a16:creationId xmlns:a16="http://schemas.microsoft.com/office/drawing/2014/main" id="{6EA93F75-7677-7C6D-67A2-0349D3A160A2}"/>
                  </a:ext>
                </a:extLst>
              </p:cNvPr>
              <p:cNvSpPr/>
              <p:nvPr/>
            </p:nvSpPr>
            <p:spPr>
              <a:xfrm>
                <a:off x="3928109" y="640846"/>
                <a:ext cx="548641" cy="24307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spcAft>
                    <a:spcPts val="600"/>
                  </a:spcAft>
                  <a:buNone/>
                </a:pPr>
                <a:r>
                  <a:rPr lang="ko-KR" altLang="en-US" sz="1400" spc="-70" dirty="0" err="1">
                    <a:solidFill>
                      <a:schemeClr val="bg1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하승주</a:t>
                </a:r>
                <a:endParaRPr lang="en-US" altLang="ko-KR" sz="1400" spc="-7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25" name="Text 5">
                <a:extLst>
                  <a:ext uri="{FF2B5EF4-FFF2-40B4-BE49-F238E27FC236}">
                    <a16:creationId xmlns:a16="http://schemas.microsoft.com/office/drawing/2014/main" id="{58BAD0CB-3F1F-E7D6-AD71-05428EE7B6F0}"/>
                  </a:ext>
                </a:extLst>
              </p:cNvPr>
              <p:cNvSpPr/>
              <p:nvPr/>
            </p:nvSpPr>
            <p:spPr>
              <a:xfrm>
                <a:off x="5128259" y="584336"/>
                <a:ext cx="2907031" cy="37578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검색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상품 목록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정렬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필터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상품 상세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찜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장바구니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탭 메뉴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찜 목록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계정 기록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</a:t>
                </a:r>
                <a:endParaRPr lang="en-US" altLang="ko-KR" sz="800" b="1" spc="-70" dirty="0">
                  <a:solidFill>
                    <a:schemeClr val="bg1">
                      <a:alpha val="80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D29E000D-6D5C-DDE0-1090-D87356C9ACD2}"/>
                </a:ext>
              </a:extLst>
            </p:cNvPr>
            <p:cNvGrpSpPr/>
            <p:nvPr/>
          </p:nvGrpSpPr>
          <p:grpSpPr>
            <a:xfrm>
              <a:off x="556259" y="3288154"/>
              <a:ext cx="4107181" cy="571500"/>
              <a:chOff x="3928109" y="549406"/>
              <a:chExt cx="4107181" cy="571500"/>
            </a:xfrm>
          </p:grpSpPr>
          <p:sp>
            <p:nvSpPr>
              <p:cNvPr id="19" name="Text 1">
                <a:extLst>
                  <a:ext uri="{FF2B5EF4-FFF2-40B4-BE49-F238E27FC236}">
                    <a16:creationId xmlns:a16="http://schemas.microsoft.com/office/drawing/2014/main" id="{437B0166-3DC2-E3A7-5622-8AA835DFE190}"/>
                  </a:ext>
                </a:extLst>
              </p:cNvPr>
              <p:cNvSpPr/>
              <p:nvPr/>
            </p:nvSpPr>
            <p:spPr>
              <a:xfrm>
                <a:off x="4354829" y="54940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4500"/>
                  </a:lnSpc>
                  <a:buNone/>
                </a:pPr>
                <a:r>
                  <a:rPr lang="en-US" sz="4500" dirty="0">
                    <a:solidFill>
                      <a:schemeClr val="bg1">
                        <a:alpha val="4000"/>
                      </a:schemeClr>
                    </a:solidFill>
                    <a:latin typeface="Impact" pitchFamily="34" charset="0"/>
                    <a:ea typeface="Impact" pitchFamily="34" charset="-122"/>
                    <a:cs typeface="Impact" pitchFamily="34" charset="-120"/>
                  </a:rPr>
                  <a:t>03</a:t>
                </a:r>
                <a:endParaRPr lang="en-US" sz="4500" dirty="0">
                  <a:solidFill>
                    <a:schemeClr val="bg1">
                      <a:alpha val="4000"/>
                    </a:schemeClr>
                  </a:solidFill>
                </a:endParaRPr>
              </a:p>
            </p:txBody>
          </p:sp>
          <p:sp>
            <p:nvSpPr>
              <p:cNvPr id="20" name="Text 4">
                <a:extLst>
                  <a:ext uri="{FF2B5EF4-FFF2-40B4-BE49-F238E27FC236}">
                    <a16:creationId xmlns:a16="http://schemas.microsoft.com/office/drawing/2014/main" id="{F3009315-8D3C-CAA8-AD93-A25FDBFC8B64}"/>
                  </a:ext>
                </a:extLst>
              </p:cNvPr>
              <p:cNvSpPr/>
              <p:nvPr/>
            </p:nvSpPr>
            <p:spPr>
              <a:xfrm>
                <a:off x="3928109" y="640846"/>
                <a:ext cx="548641" cy="24307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spcAft>
                    <a:spcPts val="600"/>
                  </a:spcAft>
                  <a:buNone/>
                </a:pPr>
                <a:r>
                  <a:rPr lang="ko-KR" altLang="en-US" sz="1400" spc="-70" dirty="0">
                    <a:solidFill>
                      <a:schemeClr val="bg1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김소현</a:t>
                </a:r>
                <a:endParaRPr lang="en-US" altLang="ko-KR" sz="1400" spc="-7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21" name="Text 5">
                <a:extLst>
                  <a:ext uri="{FF2B5EF4-FFF2-40B4-BE49-F238E27FC236}">
                    <a16:creationId xmlns:a16="http://schemas.microsoft.com/office/drawing/2014/main" id="{82B5495B-37CB-1DCD-3640-90F40F75964A}"/>
                  </a:ext>
                </a:extLst>
              </p:cNvPr>
              <p:cNvSpPr/>
              <p:nvPr/>
            </p:nvSpPr>
            <p:spPr>
              <a:xfrm>
                <a:off x="5128259" y="584336"/>
                <a:ext cx="2907031" cy="37578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장바구니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금액 계산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주문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배송지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쿠폰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결제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수단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주문 완료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주문번호 생성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주문 상세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상태 추적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</a:t>
                </a:r>
                <a:endParaRPr lang="en-US" altLang="ko-KR" sz="800" b="1" spc="-70" dirty="0">
                  <a:solidFill>
                    <a:schemeClr val="bg1">
                      <a:alpha val="80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B2563CA2-24F5-1890-52DB-1787E71B20FB}"/>
                </a:ext>
              </a:extLst>
            </p:cNvPr>
            <p:cNvGrpSpPr/>
            <p:nvPr/>
          </p:nvGrpSpPr>
          <p:grpSpPr>
            <a:xfrm>
              <a:off x="556259" y="4029562"/>
              <a:ext cx="4107181" cy="571500"/>
              <a:chOff x="3928109" y="549406"/>
              <a:chExt cx="4107181" cy="571500"/>
            </a:xfrm>
          </p:grpSpPr>
          <p:sp>
            <p:nvSpPr>
              <p:cNvPr id="16" name="Text 1">
                <a:extLst>
                  <a:ext uri="{FF2B5EF4-FFF2-40B4-BE49-F238E27FC236}">
                    <a16:creationId xmlns:a16="http://schemas.microsoft.com/office/drawing/2014/main" id="{9684F89F-6054-C643-78D5-291AAF374D4D}"/>
                  </a:ext>
                </a:extLst>
              </p:cNvPr>
              <p:cNvSpPr/>
              <p:nvPr/>
            </p:nvSpPr>
            <p:spPr>
              <a:xfrm>
                <a:off x="4354829" y="549406"/>
                <a:ext cx="648510" cy="571500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4500"/>
                  </a:lnSpc>
                  <a:buNone/>
                </a:pPr>
                <a:r>
                  <a:rPr lang="en-US" sz="4500" dirty="0">
                    <a:solidFill>
                      <a:schemeClr val="bg1">
                        <a:alpha val="4000"/>
                      </a:schemeClr>
                    </a:solidFill>
                    <a:latin typeface="Impact" pitchFamily="34" charset="0"/>
                    <a:ea typeface="Impact" pitchFamily="34" charset="-122"/>
                    <a:cs typeface="Impact" pitchFamily="34" charset="-120"/>
                  </a:rPr>
                  <a:t>04</a:t>
                </a:r>
                <a:endParaRPr lang="en-US" sz="4500" dirty="0">
                  <a:solidFill>
                    <a:schemeClr val="bg1">
                      <a:alpha val="4000"/>
                    </a:schemeClr>
                  </a:solidFill>
                </a:endParaRPr>
              </a:p>
            </p:txBody>
          </p:sp>
          <p:sp>
            <p:nvSpPr>
              <p:cNvPr id="17" name="Text 4">
                <a:extLst>
                  <a:ext uri="{FF2B5EF4-FFF2-40B4-BE49-F238E27FC236}">
                    <a16:creationId xmlns:a16="http://schemas.microsoft.com/office/drawing/2014/main" id="{D034CD2C-0F85-92F2-DC0E-AE0025C9AFD5}"/>
                  </a:ext>
                </a:extLst>
              </p:cNvPr>
              <p:cNvSpPr/>
              <p:nvPr/>
            </p:nvSpPr>
            <p:spPr>
              <a:xfrm>
                <a:off x="3928109" y="640846"/>
                <a:ext cx="548641" cy="24307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spcAft>
                    <a:spcPts val="600"/>
                  </a:spcAft>
                  <a:buNone/>
                </a:pPr>
                <a:r>
                  <a:rPr lang="ko-KR" altLang="en-US" sz="1400" spc="-70" dirty="0" err="1">
                    <a:solidFill>
                      <a:schemeClr val="bg1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  <a:cs typeface="Helvetica" pitchFamily="34" charset="-120"/>
                  </a:rPr>
                  <a:t>박도윤</a:t>
                </a:r>
                <a:endParaRPr lang="en-US" altLang="ko-KR" sz="1400" spc="-70" dirty="0">
                  <a:solidFill>
                    <a:schemeClr val="bg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endParaRPr>
              </a:p>
            </p:txBody>
          </p:sp>
          <p:sp>
            <p:nvSpPr>
              <p:cNvPr id="18" name="Text 5">
                <a:extLst>
                  <a:ext uri="{FF2B5EF4-FFF2-40B4-BE49-F238E27FC236}">
                    <a16:creationId xmlns:a16="http://schemas.microsoft.com/office/drawing/2014/main" id="{40494B8C-8A44-47CA-E623-16534573B284}"/>
                  </a:ext>
                </a:extLst>
              </p:cNvPr>
              <p:cNvSpPr/>
              <p:nvPr/>
            </p:nvSpPr>
            <p:spPr>
              <a:xfrm>
                <a:off x="5128259" y="584336"/>
                <a:ext cx="2907031" cy="375784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ct val="150000"/>
                  </a:lnSpc>
                  <a:spcBef>
                    <a:spcPts val="300"/>
                  </a:spcBef>
                  <a:spcAft>
                    <a:spcPts val="300"/>
                  </a:spcAft>
                  <a:buNone/>
                </a:pP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메인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관리자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상품 관리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등록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수정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,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삭제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주문 관리 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(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상태 변경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)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리뷰 관리  </a:t>
                </a:r>
                <a:r>
                  <a:rPr lang="en-US" altLang="ko-KR" sz="800" spc="-70" dirty="0">
                    <a:solidFill>
                      <a:srgbClr val="9C5BCD">
                        <a:alpha val="80000"/>
                      </a:srgbClr>
                    </a:solidFill>
                    <a:latin typeface="+mn-ea"/>
                  </a:rPr>
                  <a:t>/</a:t>
                </a:r>
                <a:r>
                  <a:rPr lang="en-US" altLang="ko-KR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  </a:t>
                </a:r>
                <a:r>
                  <a:rPr lang="ko-KR" altLang="en-US" sz="800" spc="-70" dirty="0">
                    <a:solidFill>
                      <a:schemeClr val="bg1">
                        <a:alpha val="80000"/>
                      </a:schemeClr>
                    </a:solidFill>
                    <a:latin typeface="+mn-ea"/>
                  </a:rPr>
                  <a:t>쿠폰 관리</a:t>
                </a:r>
                <a:endParaRPr lang="en-US" altLang="ko-KR" sz="800" b="1" spc="-70" dirty="0">
                  <a:solidFill>
                    <a:schemeClr val="bg1">
                      <a:alpha val="80000"/>
                    </a:schemeClr>
                  </a:solidFill>
                  <a:latin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61167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그림 36">
            <a:extLst>
              <a:ext uri="{FF2B5EF4-FFF2-40B4-BE49-F238E27FC236}">
                <a16:creationId xmlns:a16="http://schemas.microsoft.com/office/drawing/2014/main" id="{39EA65D1-76FB-760E-3326-2E78D4FFF09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1603" b="-1"/>
          <a:stretch>
            <a:fillRect/>
          </a:stretch>
        </p:blipFill>
        <p:spPr>
          <a:xfrm>
            <a:off x="3224888" y="-1"/>
            <a:ext cx="2840632" cy="4933369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F5D07F0B-EE92-0396-DF3A-C309608A9A5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2033" b="64060"/>
          <a:stretch>
            <a:fillRect/>
          </a:stretch>
        </p:blipFill>
        <p:spPr>
          <a:xfrm>
            <a:off x="3224888" y="-1"/>
            <a:ext cx="2840632" cy="2416175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sp>
        <p:nvSpPr>
          <p:cNvPr id="38" name="직사각형 37">
            <a:extLst>
              <a:ext uri="{FF2B5EF4-FFF2-40B4-BE49-F238E27FC236}">
                <a16:creationId xmlns:a16="http://schemas.microsoft.com/office/drawing/2014/main" id="{2C1ED740-857D-A376-EC01-570929FC5CB6}"/>
              </a:ext>
            </a:extLst>
          </p:cNvPr>
          <p:cNvSpPr/>
          <p:nvPr/>
        </p:nvSpPr>
        <p:spPr>
          <a:xfrm>
            <a:off x="3224888" y="1756244"/>
            <a:ext cx="2840632" cy="1802296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0000">
                <a:srgbClr val="FFFFFF"/>
              </a:gs>
              <a:gs pos="35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1697073B-57D5-4C7D-0623-09B19128E81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75300"/>
          <a:stretch>
            <a:fillRect/>
          </a:stretch>
        </p:blipFill>
        <p:spPr>
          <a:xfrm>
            <a:off x="270380" y="852489"/>
            <a:ext cx="2840632" cy="4291023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04B6012E-6ED7-BC4C-F2CE-03DE2B2EAE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1777844"/>
              </p:ext>
            </p:extLst>
          </p:nvPr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8608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3799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홍길동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kern="1200" spc="-70" dirty="0"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헤더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행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공용 컴포넌트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 상태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쇼핑몰 로고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탐색 버튼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브랜드들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카테고리 탭 메뉴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(2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메인 슬라이드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열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랜덤 상품 진열 그리드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4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브랜드 별 로고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브랜드 페이지 연결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5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이벤트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공지사항 배너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게시판 연결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6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키워드 별 상품 진열 그리드들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7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푸터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행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공용 컴포넌트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기업 메뉴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기업 정보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인증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SNS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332079D8-D8D3-A163-1F54-E84FCB19BD4C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9" name="Text 4">
              <a:extLst>
                <a:ext uri="{FF2B5EF4-FFF2-40B4-BE49-F238E27FC236}">
                  <a16:creationId xmlns:a16="http://schemas.microsoft.com/office/drawing/2014/main" id="{AD258BB6-47A3-5FDF-21AD-49F4554EADF6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solidFill>
                    <a:schemeClr val="bg1">
                      <a:lumMod val="8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1-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 Home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 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메인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</a:p>
          </p:txBody>
        </p:sp>
        <p:sp>
          <p:nvSpPr>
            <p:cNvPr id="13" name="Text 5">
              <a:extLst>
                <a:ext uri="{FF2B5EF4-FFF2-40B4-BE49-F238E27FC236}">
                  <a16:creationId xmlns:a16="http://schemas.microsoft.com/office/drawing/2014/main" id="{A4729397-0EE0-F229-945D-07959CDE6384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altLang="ko-KR" sz="900" spc="-50" dirty="0">
                <a:latin typeface="+mn-ea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01821A6-2D44-79CF-0074-165413080E02}"/>
              </a:ext>
            </a:extLst>
          </p:cNvPr>
          <p:cNvGrpSpPr/>
          <p:nvPr/>
        </p:nvGrpSpPr>
        <p:grpSpPr>
          <a:xfrm>
            <a:off x="276176" y="849314"/>
            <a:ext cx="2899156" cy="296068"/>
            <a:chOff x="276176" y="1235076"/>
            <a:chExt cx="2899156" cy="296068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656EE87C-926F-A526-4381-DC3DA6102C56}"/>
                </a:ext>
              </a:extLst>
            </p:cNvPr>
            <p:cNvSpPr/>
            <p:nvPr/>
          </p:nvSpPr>
          <p:spPr>
            <a:xfrm>
              <a:off x="276176" y="1235076"/>
              <a:ext cx="2834836" cy="296068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1177F662-30E3-56EC-8564-4457B95D9796}"/>
                </a:ext>
              </a:extLst>
            </p:cNvPr>
            <p:cNvSpPr/>
            <p:nvPr/>
          </p:nvSpPr>
          <p:spPr>
            <a:xfrm>
              <a:off x="3030552" y="1310720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1</a:t>
              </a:r>
              <a:endParaRPr lang="ko-KR" altLang="en-US" sz="900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1737841-DA07-5315-3648-834DE853D8B4}"/>
              </a:ext>
            </a:extLst>
          </p:cNvPr>
          <p:cNvGrpSpPr/>
          <p:nvPr/>
        </p:nvGrpSpPr>
        <p:grpSpPr>
          <a:xfrm>
            <a:off x="333374" y="2508249"/>
            <a:ext cx="2780046" cy="1387476"/>
            <a:chOff x="395286" y="1321905"/>
            <a:chExt cx="2780046" cy="1387476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729398C1-3673-B53E-9839-5133299BD275}"/>
                </a:ext>
              </a:extLst>
            </p:cNvPr>
            <p:cNvSpPr/>
            <p:nvPr/>
          </p:nvSpPr>
          <p:spPr>
            <a:xfrm>
              <a:off x="395286" y="1321905"/>
              <a:ext cx="2715725" cy="1387476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EB07DBE4-2916-D337-A3BE-0CB1E0310AF2}"/>
                </a:ext>
              </a:extLst>
            </p:cNvPr>
            <p:cNvSpPr/>
            <p:nvPr/>
          </p:nvSpPr>
          <p:spPr>
            <a:xfrm>
              <a:off x="3030552" y="1943253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3</a:t>
              </a:r>
              <a:endParaRPr lang="ko-KR" altLang="en-US" sz="900" dirty="0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CB9FDC5-6F93-D0C7-3BA3-EA9BB5FD796C}"/>
              </a:ext>
            </a:extLst>
          </p:cNvPr>
          <p:cNvGrpSpPr/>
          <p:nvPr/>
        </p:nvGrpSpPr>
        <p:grpSpPr>
          <a:xfrm>
            <a:off x="333374" y="3968990"/>
            <a:ext cx="2780046" cy="781604"/>
            <a:chOff x="395286" y="1150649"/>
            <a:chExt cx="2780046" cy="781604"/>
          </a:xfrm>
        </p:grpSpPr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BEFD8831-9AD5-F2DB-E353-CA5C1CA9FA61}"/>
                </a:ext>
              </a:extLst>
            </p:cNvPr>
            <p:cNvSpPr/>
            <p:nvPr/>
          </p:nvSpPr>
          <p:spPr>
            <a:xfrm>
              <a:off x="395286" y="1150649"/>
              <a:ext cx="2715726" cy="781604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2D703C18-D011-BDD8-CEB7-577F4E4E5F77}"/>
                </a:ext>
              </a:extLst>
            </p:cNvPr>
            <p:cNvSpPr/>
            <p:nvPr/>
          </p:nvSpPr>
          <p:spPr>
            <a:xfrm>
              <a:off x="3030552" y="1469061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4</a:t>
              </a:r>
              <a:endParaRPr lang="ko-KR" altLang="en-US" sz="900" dirty="0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50F38E75-AE30-C2F6-C9F9-A5BB19457E52}"/>
              </a:ext>
            </a:extLst>
          </p:cNvPr>
          <p:cNvGrpSpPr/>
          <p:nvPr/>
        </p:nvGrpSpPr>
        <p:grpSpPr>
          <a:xfrm>
            <a:off x="3281363" y="92640"/>
            <a:ext cx="2785361" cy="869385"/>
            <a:chOff x="389971" y="4417218"/>
            <a:chExt cx="2785361" cy="869385"/>
          </a:xfrm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2F888DD5-13D5-4D6D-EA9F-CF2B950EAC12}"/>
                </a:ext>
              </a:extLst>
            </p:cNvPr>
            <p:cNvSpPr/>
            <p:nvPr/>
          </p:nvSpPr>
          <p:spPr>
            <a:xfrm>
              <a:off x="389971" y="4417218"/>
              <a:ext cx="2721041" cy="869385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0A980D94-9D9D-F858-13C1-6C9DE060D26C}"/>
                </a:ext>
              </a:extLst>
            </p:cNvPr>
            <p:cNvSpPr/>
            <p:nvPr/>
          </p:nvSpPr>
          <p:spPr>
            <a:xfrm>
              <a:off x="3030552" y="4779520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5</a:t>
              </a:r>
              <a:endParaRPr lang="ko-KR" altLang="en-US" sz="900" dirty="0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31FAE0A-E477-DEFC-6B2F-5F5632F74407}"/>
              </a:ext>
            </a:extLst>
          </p:cNvPr>
          <p:cNvGrpSpPr/>
          <p:nvPr/>
        </p:nvGrpSpPr>
        <p:grpSpPr>
          <a:xfrm>
            <a:off x="3224888" y="4160574"/>
            <a:ext cx="2915825" cy="772793"/>
            <a:chOff x="259507" y="4417218"/>
            <a:chExt cx="2915825" cy="772793"/>
          </a:xfrm>
        </p:grpSpPr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8F80436C-EF7F-5B56-B9C8-F0AECB5D77CB}"/>
                </a:ext>
              </a:extLst>
            </p:cNvPr>
            <p:cNvSpPr/>
            <p:nvPr/>
          </p:nvSpPr>
          <p:spPr>
            <a:xfrm>
              <a:off x="259507" y="4417218"/>
              <a:ext cx="2851505" cy="772793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7AB26EF6-9A10-01C0-7933-9DAFEB596DEB}"/>
                </a:ext>
              </a:extLst>
            </p:cNvPr>
            <p:cNvSpPr/>
            <p:nvPr/>
          </p:nvSpPr>
          <p:spPr>
            <a:xfrm>
              <a:off x="3030552" y="4731224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7</a:t>
              </a:r>
              <a:endParaRPr lang="ko-KR" altLang="en-US" sz="900" dirty="0"/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1672A2DA-C852-5FD9-A24E-0725E2B72ABD}"/>
              </a:ext>
            </a:extLst>
          </p:cNvPr>
          <p:cNvGrpSpPr/>
          <p:nvPr/>
        </p:nvGrpSpPr>
        <p:grpSpPr>
          <a:xfrm>
            <a:off x="276176" y="1144507"/>
            <a:ext cx="2899156" cy="1271667"/>
            <a:chOff x="276176" y="1235075"/>
            <a:chExt cx="2899156" cy="1271667"/>
          </a:xfrm>
        </p:grpSpPr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72D219B1-6131-E8B5-366A-8571CFEB80DF}"/>
                </a:ext>
              </a:extLst>
            </p:cNvPr>
            <p:cNvSpPr/>
            <p:nvPr/>
          </p:nvSpPr>
          <p:spPr>
            <a:xfrm>
              <a:off x="276176" y="1235075"/>
              <a:ext cx="2834836" cy="1271667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2F34F2D8-E71F-E776-BA53-1A6072029685}"/>
                </a:ext>
              </a:extLst>
            </p:cNvPr>
            <p:cNvSpPr/>
            <p:nvPr/>
          </p:nvSpPr>
          <p:spPr>
            <a:xfrm>
              <a:off x="3030552" y="1798518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2</a:t>
              </a:r>
              <a:endParaRPr lang="ko-KR" altLang="en-US" sz="900" dirty="0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0CCD0F47-D5BC-2E27-AE3A-093AF54A9586}"/>
              </a:ext>
            </a:extLst>
          </p:cNvPr>
          <p:cNvGrpSpPr/>
          <p:nvPr/>
        </p:nvGrpSpPr>
        <p:grpSpPr>
          <a:xfrm>
            <a:off x="3281363" y="1045140"/>
            <a:ext cx="2785361" cy="2974410"/>
            <a:chOff x="389971" y="4417218"/>
            <a:chExt cx="2785361" cy="2974410"/>
          </a:xfrm>
        </p:grpSpPr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5414DFB0-5E3D-BAC7-572D-6C22FD9BE25A}"/>
                </a:ext>
              </a:extLst>
            </p:cNvPr>
            <p:cNvSpPr/>
            <p:nvPr/>
          </p:nvSpPr>
          <p:spPr>
            <a:xfrm>
              <a:off x="389971" y="4417218"/>
              <a:ext cx="2721041" cy="2974410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ECB0EF69-F39D-4E7C-FE10-3DB93D0AED4C}"/>
                </a:ext>
              </a:extLst>
            </p:cNvPr>
            <p:cNvSpPr/>
            <p:nvPr/>
          </p:nvSpPr>
          <p:spPr>
            <a:xfrm>
              <a:off x="3030552" y="5832033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6</a:t>
              </a:r>
              <a:endParaRPr lang="ko-KR" altLang="en-US" sz="9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725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ABBE74-DB58-2E02-27AA-A20AB0645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D74AA85-ADE6-3F7B-BCCB-E8BFF4C88F2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6160"/>
          <a:stretch>
            <a:fillRect/>
          </a:stretch>
        </p:blipFill>
        <p:spPr>
          <a:xfrm>
            <a:off x="3224888" y="-1"/>
            <a:ext cx="2840632" cy="4933369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sp>
        <p:nvSpPr>
          <p:cNvPr id="40" name="직사각형 39">
            <a:extLst>
              <a:ext uri="{FF2B5EF4-FFF2-40B4-BE49-F238E27FC236}">
                <a16:creationId xmlns:a16="http://schemas.microsoft.com/office/drawing/2014/main" id="{F0B7CF3C-9425-0D7A-0890-F01FE385D2AC}"/>
              </a:ext>
            </a:extLst>
          </p:cNvPr>
          <p:cNvSpPr/>
          <p:nvPr/>
        </p:nvSpPr>
        <p:spPr>
          <a:xfrm>
            <a:off x="3224888" y="462544"/>
            <a:ext cx="2840632" cy="1802296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0000">
                <a:srgbClr val="FFFFFF"/>
              </a:gs>
              <a:gs pos="35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2F78658-241D-08CF-5AB0-72AF04627E1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61868"/>
          <a:stretch>
            <a:fillRect/>
          </a:stretch>
        </p:blipFill>
        <p:spPr>
          <a:xfrm>
            <a:off x="270380" y="852489"/>
            <a:ext cx="2840632" cy="4291023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DC10CFCA-9E73-663F-9213-22E1C71C77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9451242"/>
              </p:ext>
            </p:extLst>
          </p:nvPr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8608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3799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/all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홍길동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kern="1200" spc="-70" dirty="0"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네비게이션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별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공용 컴포넌트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카테고리 탭 메뉴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탭 전환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해당 상품 개수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필터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브랜드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가격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사이즈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색상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혜택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+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배송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ㄴ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각 기능별 입력 및 체크로 동작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상품 정렬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4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카테고리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+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필터 조건에 해당하는 상품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B6375623-263F-F03E-F214-EB8C0DF42991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9" name="Text 4">
              <a:extLst>
                <a:ext uri="{FF2B5EF4-FFF2-40B4-BE49-F238E27FC236}">
                  <a16:creationId xmlns:a16="http://schemas.microsoft.com/office/drawing/2014/main" id="{016F504A-ACA9-BDD9-F5B7-683DFB962662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solidFill>
                    <a:schemeClr val="bg1">
                      <a:lumMod val="8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1-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2-1 Products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상품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 -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목록</a:t>
              </a:r>
              <a:endParaRPr lang="en-US" altLang="ko-KR" sz="1400" spc="-70" dirty="0">
                <a:latin typeface="HY견고딕" panose="02030600000101010101" pitchFamily="18" charset="-127"/>
                <a:ea typeface="HY견고딕" panose="02030600000101010101" pitchFamily="18" charset="-127"/>
                <a:cs typeface="Helvetica" pitchFamily="34" charset="-120"/>
              </a:endParaRPr>
            </a:p>
          </p:txBody>
        </p:sp>
        <p:sp>
          <p:nvSpPr>
            <p:cNvPr id="13" name="Text 5">
              <a:extLst>
                <a:ext uri="{FF2B5EF4-FFF2-40B4-BE49-F238E27FC236}">
                  <a16:creationId xmlns:a16="http://schemas.microsoft.com/office/drawing/2014/main" id="{89833279-F3C4-B3E3-E3D6-0A7A1CE3365C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altLang="ko-KR" sz="900" spc="-50" dirty="0">
                <a:latin typeface="+mn-ea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F543152C-A20A-51EF-95D5-ADC127AC5033}"/>
              </a:ext>
            </a:extLst>
          </p:cNvPr>
          <p:cNvGrpSpPr/>
          <p:nvPr/>
        </p:nvGrpSpPr>
        <p:grpSpPr>
          <a:xfrm>
            <a:off x="328612" y="1065396"/>
            <a:ext cx="2784808" cy="191904"/>
            <a:chOff x="390524" y="1158345"/>
            <a:chExt cx="2784808" cy="191904"/>
          </a:xfrm>
        </p:grpSpPr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B19AC65B-3EDF-AA47-A7B0-2BB4B9EB52F0}"/>
                </a:ext>
              </a:extLst>
            </p:cNvPr>
            <p:cNvSpPr/>
            <p:nvPr/>
          </p:nvSpPr>
          <p:spPr>
            <a:xfrm>
              <a:off x="390524" y="1235076"/>
              <a:ext cx="2720487" cy="115173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4919FCA4-4DA9-2CB7-FC24-E38B73A38C4E}"/>
                </a:ext>
              </a:extLst>
            </p:cNvPr>
            <p:cNvSpPr/>
            <p:nvPr/>
          </p:nvSpPr>
          <p:spPr>
            <a:xfrm>
              <a:off x="3030552" y="1158345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1</a:t>
              </a:r>
              <a:endParaRPr lang="ko-KR" altLang="en-US" sz="900" dirty="0"/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932B6F50-16F9-D4A0-BC2E-85F2F9B85AA8}"/>
              </a:ext>
            </a:extLst>
          </p:cNvPr>
          <p:cNvGrpSpPr/>
          <p:nvPr/>
        </p:nvGrpSpPr>
        <p:grpSpPr>
          <a:xfrm>
            <a:off x="328612" y="1645769"/>
            <a:ext cx="2784808" cy="3497732"/>
            <a:chOff x="390524" y="361821"/>
            <a:chExt cx="2784808" cy="3497732"/>
          </a:xfrm>
        </p:grpSpPr>
        <p:sp>
          <p:nvSpPr>
            <p:cNvPr id="33" name="사각형: 둥근 모서리 32">
              <a:extLst>
                <a:ext uri="{FF2B5EF4-FFF2-40B4-BE49-F238E27FC236}">
                  <a16:creationId xmlns:a16="http://schemas.microsoft.com/office/drawing/2014/main" id="{445399D3-28C9-8712-509B-A233285205C1}"/>
                </a:ext>
              </a:extLst>
            </p:cNvPr>
            <p:cNvSpPr/>
            <p:nvPr/>
          </p:nvSpPr>
          <p:spPr>
            <a:xfrm>
              <a:off x="390524" y="361821"/>
              <a:ext cx="2720487" cy="3497732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AF4215C0-E30E-B1A5-7C4A-341ABD118E85}"/>
                </a:ext>
              </a:extLst>
            </p:cNvPr>
            <p:cNvSpPr/>
            <p:nvPr/>
          </p:nvSpPr>
          <p:spPr>
            <a:xfrm>
              <a:off x="3030552" y="2038297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4</a:t>
              </a:r>
              <a:endParaRPr lang="ko-KR" altLang="en-US" sz="900" dirty="0"/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459F2205-A76C-0CD4-6544-0EBD79EF66C4}"/>
              </a:ext>
            </a:extLst>
          </p:cNvPr>
          <p:cNvGrpSpPr/>
          <p:nvPr/>
        </p:nvGrpSpPr>
        <p:grpSpPr>
          <a:xfrm>
            <a:off x="328612" y="1256750"/>
            <a:ext cx="2784808" cy="250581"/>
            <a:chOff x="390524" y="1235076"/>
            <a:chExt cx="2784808" cy="250581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4481097D-4C30-813D-BF13-5B81898181B3}"/>
                </a:ext>
              </a:extLst>
            </p:cNvPr>
            <p:cNvSpPr/>
            <p:nvPr/>
          </p:nvSpPr>
          <p:spPr>
            <a:xfrm>
              <a:off x="390524" y="1235076"/>
              <a:ext cx="2720487" cy="250581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0EC311A7-BFC5-E523-06D5-1210230488D6}"/>
                </a:ext>
              </a:extLst>
            </p:cNvPr>
            <p:cNvSpPr/>
            <p:nvPr/>
          </p:nvSpPr>
          <p:spPr>
            <a:xfrm>
              <a:off x="3030552" y="1287976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2</a:t>
              </a:r>
              <a:endParaRPr lang="ko-KR" altLang="en-US" sz="900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46973C6-3EFD-A0BB-5431-D2A1C9D207AD}"/>
              </a:ext>
            </a:extLst>
          </p:cNvPr>
          <p:cNvGrpSpPr/>
          <p:nvPr/>
        </p:nvGrpSpPr>
        <p:grpSpPr>
          <a:xfrm>
            <a:off x="328612" y="1507332"/>
            <a:ext cx="2784808" cy="210275"/>
            <a:chOff x="390524" y="1211814"/>
            <a:chExt cx="2784808" cy="210275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77761742-0EC9-F639-A691-E5C289912514}"/>
                </a:ext>
              </a:extLst>
            </p:cNvPr>
            <p:cNvSpPr/>
            <p:nvPr/>
          </p:nvSpPr>
          <p:spPr>
            <a:xfrm>
              <a:off x="390524" y="1211814"/>
              <a:ext cx="2720487" cy="138436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A2418553-BFDE-534D-17B2-F39EDC0ED4AA}"/>
                </a:ext>
              </a:extLst>
            </p:cNvPr>
            <p:cNvSpPr/>
            <p:nvPr/>
          </p:nvSpPr>
          <p:spPr>
            <a:xfrm>
              <a:off x="3030552" y="1277309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3</a:t>
              </a:r>
              <a:endParaRPr lang="ko-KR" altLang="en-US" sz="900" dirty="0"/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8A4D74DE-28B8-4CEE-66D0-9C95BC5B2FC4}"/>
              </a:ext>
            </a:extLst>
          </p:cNvPr>
          <p:cNvGrpSpPr/>
          <p:nvPr/>
        </p:nvGrpSpPr>
        <p:grpSpPr>
          <a:xfrm>
            <a:off x="3286125" y="-1"/>
            <a:ext cx="2776007" cy="3974085"/>
            <a:chOff x="399325" y="-114532"/>
            <a:chExt cx="2776007" cy="3974085"/>
          </a:xfrm>
        </p:grpSpPr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7976BABC-8907-3BEB-5FF1-9A96E6C353E6}"/>
                </a:ext>
              </a:extLst>
            </p:cNvPr>
            <p:cNvSpPr/>
            <p:nvPr/>
          </p:nvSpPr>
          <p:spPr>
            <a:xfrm>
              <a:off x="399325" y="-114532"/>
              <a:ext cx="2711687" cy="3974085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F746BF24-9431-4DF9-89AC-7F4CDA61A0EB}"/>
                </a:ext>
              </a:extLst>
            </p:cNvPr>
            <p:cNvSpPr/>
            <p:nvPr/>
          </p:nvSpPr>
          <p:spPr>
            <a:xfrm>
              <a:off x="3030552" y="1800120"/>
              <a:ext cx="144780" cy="144780"/>
            </a:xfrm>
            <a:prstGeom prst="ellipse">
              <a:avLst/>
            </a:prstGeom>
            <a:solidFill>
              <a:srgbClr val="DDBFF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>
                  <a:solidFill>
                    <a:srgbClr val="8000FF"/>
                  </a:solidFill>
                </a:rPr>
                <a:t>4</a:t>
              </a:r>
              <a:endParaRPr lang="ko-KR" altLang="en-US" sz="900" dirty="0">
                <a:solidFill>
                  <a:srgbClr val="8000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8950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F76237F-7293-3CFA-4689-97F80461F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그림 48">
            <a:extLst>
              <a:ext uri="{FF2B5EF4-FFF2-40B4-BE49-F238E27FC236}">
                <a16:creationId xmlns:a16="http://schemas.microsoft.com/office/drawing/2014/main" id="{B7E3EF95-868C-06DC-7203-E2F4668046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77693"/>
          <a:stretch>
            <a:fillRect/>
          </a:stretch>
        </p:blipFill>
        <p:spPr>
          <a:xfrm>
            <a:off x="270380" y="852489"/>
            <a:ext cx="2834835" cy="4291023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435C6A09-524B-557C-89DA-6A5F6FEC6AB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036" b="34318"/>
          <a:stretch>
            <a:fillRect/>
          </a:stretch>
        </p:blipFill>
        <p:spPr>
          <a:xfrm>
            <a:off x="3230685" y="-1"/>
            <a:ext cx="2834835" cy="4933369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D1A9F0CB-E1AF-7B5D-94BF-5CB9C0F6A3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6991"/>
          <a:stretch>
            <a:fillRect/>
          </a:stretch>
        </p:blipFill>
        <p:spPr>
          <a:xfrm>
            <a:off x="3230685" y="2430780"/>
            <a:ext cx="2834835" cy="2502588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E37B2C22-442A-CAD1-FF24-8930EBF85A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2362413"/>
              </p:ext>
            </p:extLst>
          </p:nvPr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8608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3799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/products/:</a:t>
                      </a:r>
                      <a:r>
                        <a:rPr lang="en-US" altLang="ko-KR" sz="800" b="0" kern="1200" spc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pid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홍길동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kern="1200" spc="-70" dirty="0"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네비게이션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별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공용 컴포넌트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4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5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C7D50133-60C1-E97F-49EC-27E37BFC7F00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9" name="Text 4">
              <a:extLst>
                <a:ext uri="{FF2B5EF4-FFF2-40B4-BE49-F238E27FC236}">
                  <a16:creationId xmlns:a16="http://schemas.microsoft.com/office/drawing/2014/main" id="{8C5DB88C-FBCB-C663-09AA-8C73A4C4DBA7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solidFill>
                    <a:schemeClr val="bg1">
                      <a:lumMod val="8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1-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2-2 Products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상품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 -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상세 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</a:t>
              </a:r>
            </a:p>
          </p:txBody>
        </p:sp>
        <p:sp>
          <p:nvSpPr>
            <p:cNvPr id="13" name="Text 5">
              <a:extLst>
                <a:ext uri="{FF2B5EF4-FFF2-40B4-BE49-F238E27FC236}">
                  <a16:creationId xmlns:a16="http://schemas.microsoft.com/office/drawing/2014/main" id="{239D671C-6197-FE97-5C43-129AFA45C091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altLang="ko-KR" sz="900" spc="-50" dirty="0">
                <a:latin typeface="+mn-ea"/>
              </a:endParaRPr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B06EDC1-2C83-CAED-3EF0-0B6EA2ACC9AF}"/>
              </a:ext>
            </a:extLst>
          </p:cNvPr>
          <p:cNvSpPr/>
          <p:nvPr/>
        </p:nvSpPr>
        <p:spPr>
          <a:xfrm>
            <a:off x="3224888" y="2659159"/>
            <a:ext cx="2840632" cy="1802296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0000">
                <a:srgbClr val="FFFFFF"/>
              </a:gs>
              <a:gs pos="35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B62BEB9-5A59-0AC8-083F-DAD9F7A53F11}"/>
              </a:ext>
            </a:extLst>
          </p:cNvPr>
          <p:cNvGrpSpPr/>
          <p:nvPr/>
        </p:nvGrpSpPr>
        <p:grpSpPr>
          <a:xfrm>
            <a:off x="328612" y="1065396"/>
            <a:ext cx="2784808" cy="191904"/>
            <a:chOff x="390524" y="1158345"/>
            <a:chExt cx="2784808" cy="191904"/>
          </a:xfrm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9A18FE45-C79D-ACE4-7F12-77FF4EF23BA3}"/>
                </a:ext>
              </a:extLst>
            </p:cNvPr>
            <p:cNvSpPr/>
            <p:nvPr/>
          </p:nvSpPr>
          <p:spPr>
            <a:xfrm>
              <a:off x="390524" y="1235076"/>
              <a:ext cx="2720487" cy="115173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0DDB44F8-FF48-3342-8F81-13E9FACCBD8B}"/>
                </a:ext>
              </a:extLst>
            </p:cNvPr>
            <p:cNvSpPr/>
            <p:nvPr/>
          </p:nvSpPr>
          <p:spPr>
            <a:xfrm>
              <a:off x="3030552" y="1158345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1</a:t>
              </a:r>
              <a:endParaRPr lang="ko-KR" altLang="en-US" sz="900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136D7138-77F7-22B1-8530-ACC0D5324903}"/>
              </a:ext>
            </a:extLst>
          </p:cNvPr>
          <p:cNvGrpSpPr/>
          <p:nvPr/>
        </p:nvGrpSpPr>
        <p:grpSpPr>
          <a:xfrm>
            <a:off x="328611" y="1256575"/>
            <a:ext cx="1558465" cy="1489006"/>
            <a:chOff x="1616867" y="1235076"/>
            <a:chExt cx="1558465" cy="1489006"/>
          </a:xfrm>
        </p:grpSpPr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1E7F342D-8486-71DD-DEE3-B2589962056A}"/>
                </a:ext>
              </a:extLst>
            </p:cNvPr>
            <p:cNvSpPr/>
            <p:nvPr/>
          </p:nvSpPr>
          <p:spPr>
            <a:xfrm>
              <a:off x="1616867" y="1235076"/>
              <a:ext cx="1494143" cy="1489006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7C763713-66B2-19FB-A9AF-25CFAD6BB0B8}"/>
                </a:ext>
              </a:extLst>
            </p:cNvPr>
            <p:cNvSpPr/>
            <p:nvPr/>
          </p:nvSpPr>
          <p:spPr>
            <a:xfrm>
              <a:off x="3030552" y="1907189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2</a:t>
              </a:r>
              <a:endParaRPr lang="ko-KR" altLang="en-US" sz="900" dirty="0"/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89B086AD-CFCA-1661-E272-7904A8A57519}"/>
              </a:ext>
            </a:extLst>
          </p:cNvPr>
          <p:cNvGrpSpPr/>
          <p:nvPr/>
        </p:nvGrpSpPr>
        <p:grpSpPr>
          <a:xfrm>
            <a:off x="1911350" y="1256574"/>
            <a:ext cx="1202070" cy="1489007"/>
            <a:chOff x="1973262" y="1235075"/>
            <a:chExt cx="1202070" cy="1489007"/>
          </a:xfrm>
        </p:grpSpPr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0BFB63C7-7624-8B8D-0FBC-3A212D5C8618}"/>
                </a:ext>
              </a:extLst>
            </p:cNvPr>
            <p:cNvSpPr/>
            <p:nvPr/>
          </p:nvSpPr>
          <p:spPr>
            <a:xfrm>
              <a:off x="1973262" y="1235075"/>
              <a:ext cx="1137749" cy="1489007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4074A3F7-8DB8-1D91-71DB-30E8BC890B92}"/>
                </a:ext>
              </a:extLst>
            </p:cNvPr>
            <p:cNvSpPr/>
            <p:nvPr/>
          </p:nvSpPr>
          <p:spPr>
            <a:xfrm>
              <a:off x="3030552" y="1907188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3</a:t>
              </a:r>
              <a:endParaRPr lang="ko-KR" altLang="en-US" sz="900" dirty="0"/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338935E5-B9AB-9B5B-904A-3AE112460147}"/>
              </a:ext>
            </a:extLst>
          </p:cNvPr>
          <p:cNvGrpSpPr/>
          <p:nvPr/>
        </p:nvGrpSpPr>
        <p:grpSpPr>
          <a:xfrm>
            <a:off x="328612" y="2846571"/>
            <a:ext cx="2784808" cy="201429"/>
            <a:chOff x="390524" y="1158345"/>
            <a:chExt cx="2784808" cy="201429"/>
          </a:xfrm>
        </p:grpSpPr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3BF8E4C9-A23B-9CDC-C937-A81FB7971284}"/>
                </a:ext>
              </a:extLst>
            </p:cNvPr>
            <p:cNvSpPr/>
            <p:nvPr/>
          </p:nvSpPr>
          <p:spPr>
            <a:xfrm>
              <a:off x="390524" y="1235076"/>
              <a:ext cx="2720487" cy="124698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33D6B2E9-E2E1-FD0A-AFA5-33971CDDEA8D}"/>
                </a:ext>
              </a:extLst>
            </p:cNvPr>
            <p:cNvSpPr/>
            <p:nvPr/>
          </p:nvSpPr>
          <p:spPr>
            <a:xfrm>
              <a:off x="3030552" y="1158345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4</a:t>
              </a:r>
              <a:endParaRPr lang="ko-KR" altLang="en-US" sz="900" dirty="0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E525BF3E-2A80-8B22-C73D-F7133B1DFF9D}"/>
              </a:ext>
            </a:extLst>
          </p:cNvPr>
          <p:cNvGrpSpPr/>
          <p:nvPr/>
        </p:nvGrpSpPr>
        <p:grpSpPr>
          <a:xfrm>
            <a:off x="328612" y="3048001"/>
            <a:ext cx="2784808" cy="2095512"/>
            <a:chOff x="390524" y="1056679"/>
            <a:chExt cx="2784808" cy="2095512"/>
          </a:xfrm>
        </p:grpSpPr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E3941633-3F9C-44C0-0AA8-A0779338068A}"/>
                </a:ext>
              </a:extLst>
            </p:cNvPr>
            <p:cNvSpPr/>
            <p:nvPr/>
          </p:nvSpPr>
          <p:spPr>
            <a:xfrm>
              <a:off x="390524" y="1056679"/>
              <a:ext cx="2720487" cy="2095512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024CC890-8B3D-0EEC-F611-79E5C4762DBE}"/>
                </a:ext>
              </a:extLst>
            </p:cNvPr>
            <p:cNvSpPr/>
            <p:nvPr/>
          </p:nvSpPr>
          <p:spPr>
            <a:xfrm>
              <a:off x="3030552" y="2063000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5</a:t>
              </a:r>
              <a:endParaRPr lang="ko-KR" altLang="en-US" sz="900" dirty="0"/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525A9709-601E-2090-BF53-5B227A324450}"/>
              </a:ext>
            </a:extLst>
          </p:cNvPr>
          <p:cNvGrpSpPr/>
          <p:nvPr/>
        </p:nvGrpSpPr>
        <p:grpSpPr>
          <a:xfrm>
            <a:off x="3280712" y="-2"/>
            <a:ext cx="2784808" cy="4079134"/>
            <a:chOff x="390524" y="1125256"/>
            <a:chExt cx="2784808" cy="4079134"/>
          </a:xfrm>
        </p:grpSpPr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BE9C0313-7B50-1A7F-8E6D-01300DD1F64A}"/>
                </a:ext>
              </a:extLst>
            </p:cNvPr>
            <p:cNvSpPr/>
            <p:nvPr/>
          </p:nvSpPr>
          <p:spPr>
            <a:xfrm>
              <a:off x="390524" y="1125256"/>
              <a:ext cx="2720487" cy="4079134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464EC80B-F7A5-5472-2513-F270263B141E}"/>
                </a:ext>
              </a:extLst>
            </p:cNvPr>
            <p:cNvSpPr/>
            <p:nvPr/>
          </p:nvSpPr>
          <p:spPr>
            <a:xfrm>
              <a:off x="3030552" y="3092433"/>
              <a:ext cx="144780" cy="144780"/>
            </a:xfrm>
            <a:prstGeom prst="ellipse">
              <a:avLst/>
            </a:prstGeom>
            <a:solidFill>
              <a:srgbClr val="DDBFF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>
                  <a:solidFill>
                    <a:srgbClr val="8000FF"/>
                  </a:solidFill>
                </a:rPr>
                <a:t>5</a:t>
              </a:r>
              <a:endParaRPr lang="ko-KR" altLang="en-US" sz="900" dirty="0">
                <a:solidFill>
                  <a:srgbClr val="8000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1508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47F924-BEF4-463F-766E-5E69430FB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직사각형 37">
            <a:extLst>
              <a:ext uri="{FF2B5EF4-FFF2-40B4-BE49-F238E27FC236}">
                <a16:creationId xmlns:a16="http://schemas.microsoft.com/office/drawing/2014/main" id="{D25419CA-7BF5-73F8-B57A-8B86E0514E8D}"/>
              </a:ext>
            </a:extLst>
          </p:cNvPr>
          <p:cNvSpPr/>
          <p:nvPr/>
        </p:nvSpPr>
        <p:spPr>
          <a:xfrm>
            <a:off x="3224888" y="462544"/>
            <a:ext cx="2840632" cy="119538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70000">
                <a:srgbClr val="FFFFFF"/>
              </a:gs>
              <a:gs pos="35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E47673CA-3407-511C-0D3E-D665478191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9674066"/>
              </p:ext>
            </p:extLst>
          </p:nvPr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8608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3799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/products/:</a:t>
                      </a:r>
                      <a:r>
                        <a:rPr lang="en-US" altLang="ko-KR" sz="800" b="0" kern="1200" spc="0" dirty="0" err="1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pid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홍길동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kern="1200" spc="-70" dirty="0"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페이지 네비게이션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800" kern="1200" spc="-7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뎁스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별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공용 컴포넌트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5FB87AF2-A606-09B7-6B01-09A64DCF9C92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9" name="Text 4">
              <a:extLst>
                <a:ext uri="{FF2B5EF4-FFF2-40B4-BE49-F238E27FC236}">
                  <a16:creationId xmlns:a16="http://schemas.microsoft.com/office/drawing/2014/main" id="{110FD5DE-D2D7-9713-1C73-0EB3482193DC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solidFill>
                    <a:schemeClr val="bg1">
                      <a:lumMod val="8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1-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2-2 Products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상품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 - 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상세 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</a:t>
              </a:r>
            </a:p>
          </p:txBody>
        </p:sp>
        <p:sp>
          <p:nvSpPr>
            <p:cNvPr id="13" name="Text 5">
              <a:extLst>
                <a:ext uri="{FF2B5EF4-FFF2-40B4-BE49-F238E27FC236}">
                  <a16:creationId xmlns:a16="http://schemas.microsoft.com/office/drawing/2014/main" id="{DA61E705-EE23-B8EB-26B5-29B0CB9E8BE6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1 </a:t>
              </a:r>
              <a:r>
                <a:rPr lang="ko-KR" altLang="en-US" sz="900" spc="-50" dirty="0">
                  <a:latin typeface="+mn-ea"/>
                </a:rPr>
                <a:t>메인 </a:t>
              </a:r>
              <a:r>
                <a:rPr lang="en-US" altLang="ko-KR" sz="900" spc="-50" dirty="0">
                  <a:latin typeface="+mn-ea"/>
                </a:rPr>
                <a:t>&amp; </a:t>
              </a:r>
              <a:r>
                <a:rPr lang="ko-KR" altLang="en-US" sz="900" spc="-50" dirty="0">
                  <a:latin typeface="+mn-ea"/>
                </a:rPr>
                <a:t>상품</a:t>
              </a:r>
              <a:endParaRPr lang="en-US" altLang="ko-KR" sz="900" spc="-50" dirty="0">
                <a:latin typeface="+mn-ea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AACB5BBF-D56A-BDE3-D60E-4A3FDA2426F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4078" b="12846"/>
          <a:stretch>
            <a:fillRect/>
          </a:stretch>
        </p:blipFill>
        <p:spPr>
          <a:xfrm>
            <a:off x="3228832" y="1"/>
            <a:ext cx="2836688" cy="4933368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CBF74423-DA8E-9C3C-C5D7-4ABAA228B1E3}"/>
              </a:ext>
            </a:extLst>
          </p:cNvPr>
          <p:cNvSpPr/>
          <p:nvPr/>
        </p:nvSpPr>
        <p:spPr>
          <a:xfrm>
            <a:off x="3224888" y="0"/>
            <a:ext cx="2840632" cy="967740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39000">
                <a:schemeClr val="bg1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1435E05-C025-BF34-B626-101B48A61745}"/>
              </a:ext>
            </a:extLst>
          </p:cNvPr>
          <p:cNvGrpSpPr/>
          <p:nvPr/>
        </p:nvGrpSpPr>
        <p:grpSpPr>
          <a:xfrm>
            <a:off x="328612" y="1998846"/>
            <a:ext cx="2784808" cy="191904"/>
            <a:chOff x="390524" y="1158345"/>
            <a:chExt cx="2784808" cy="191904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8A6CA5C9-44C2-4D4A-86DC-1499A812BF22}"/>
                </a:ext>
              </a:extLst>
            </p:cNvPr>
            <p:cNvSpPr/>
            <p:nvPr/>
          </p:nvSpPr>
          <p:spPr>
            <a:xfrm>
              <a:off x="390524" y="1235076"/>
              <a:ext cx="2720487" cy="115173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9EC25786-301A-CA75-6225-8AC5C0284E8C}"/>
                </a:ext>
              </a:extLst>
            </p:cNvPr>
            <p:cNvSpPr/>
            <p:nvPr/>
          </p:nvSpPr>
          <p:spPr>
            <a:xfrm>
              <a:off x="3030552" y="1158345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1</a:t>
              </a:r>
              <a:endParaRPr lang="ko-KR" altLang="en-US" sz="900" dirty="0"/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9EB0278-2FE9-FB58-FDD0-0E3AF6F06206}"/>
              </a:ext>
            </a:extLst>
          </p:cNvPr>
          <p:cNvGrpSpPr/>
          <p:nvPr/>
        </p:nvGrpSpPr>
        <p:grpSpPr>
          <a:xfrm>
            <a:off x="276176" y="852489"/>
            <a:ext cx="2836688" cy="4291011"/>
            <a:chOff x="276176" y="852489"/>
            <a:chExt cx="2836688" cy="4291011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7A4347B0-572F-F754-F927-9CA9CC503E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474" b="97108"/>
            <a:stretch>
              <a:fillRect/>
            </a:stretch>
          </p:blipFill>
          <p:spPr>
            <a:xfrm>
              <a:off x="276176" y="852489"/>
              <a:ext cx="2836688" cy="131761"/>
            </a:xfrm>
            <a:prstGeom prst="rect">
              <a:avLst/>
            </a:prstGeom>
            <a:ln>
              <a:noFill/>
            </a:ln>
            <a:effectLst>
              <a:outerShdw blurRad="127000" dist="127000" dir="2700000" algn="tl" rotWithShape="0">
                <a:prstClr val="black">
                  <a:alpha val="10000"/>
                </a:prstClr>
              </a:outerShdw>
            </a:effectLst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CDC90523-BBEE-E92F-A1CF-A2363AA0AF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13087" b="42167"/>
            <a:stretch>
              <a:fillRect/>
            </a:stretch>
          </p:blipFill>
          <p:spPr>
            <a:xfrm>
              <a:off x="276176" y="984250"/>
              <a:ext cx="2836688" cy="4159250"/>
            </a:xfrm>
            <a:prstGeom prst="rect">
              <a:avLst/>
            </a:prstGeom>
            <a:ln>
              <a:noFill/>
            </a:ln>
            <a:effectLst>
              <a:outerShdw blurRad="127000" dist="127000" dir="2700000" algn="tl" rotWithShape="0">
                <a:prstClr val="black">
                  <a:alpha val="10000"/>
                </a:prstClr>
              </a:outerShdw>
            </a:effectLst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D6F6593-1C65-F7EC-7EA5-6C6E12053446}"/>
              </a:ext>
            </a:extLst>
          </p:cNvPr>
          <p:cNvGrpSpPr/>
          <p:nvPr/>
        </p:nvGrpSpPr>
        <p:grpSpPr>
          <a:xfrm>
            <a:off x="335756" y="1248331"/>
            <a:ext cx="2777664" cy="430450"/>
            <a:chOff x="397668" y="1235076"/>
            <a:chExt cx="2777664" cy="430450"/>
          </a:xfrm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0B23E511-57F9-DE51-3676-29355B886AC9}"/>
                </a:ext>
              </a:extLst>
            </p:cNvPr>
            <p:cNvSpPr/>
            <p:nvPr/>
          </p:nvSpPr>
          <p:spPr>
            <a:xfrm>
              <a:off x="397668" y="1235076"/>
              <a:ext cx="2713343" cy="430450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B45F5287-EFE1-0F83-3C4E-DCD39EDF07EE}"/>
                </a:ext>
              </a:extLst>
            </p:cNvPr>
            <p:cNvSpPr/>
            <p:nvPr/>
          </p:nvSpPr>
          <p:spPr>
            <a:xfrm>
              <a:off x="3030552" y="1377911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1</a:t>
              </a:r>
              <a:endParaRPr lang="ko-KR" altLang="en-US" sz="900" dirty="0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E487209-1E00-C3F0-0CE3-B5CFCE26EEDF}"/>
              </a:ext>
            </a:extLst>
          </p:cNvPr>
          <p:cNvGrpSpPr/>
          <p:nvPr/>
        </p:nvGrpSpPr>
        <p:grpSpPr>
          <a:xfrm>
            <a:off x="335756" y="1736486"/>
            <a:ext cx="2777664" cy="1959213"/>
            <a:chOff x="397668" y="1235075"/>
            <a:chExt cx="2777664" cy="1959213"/>
          </a:xfrm>
        </p:grpSpPr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DC871455-54F8-AFFF-DD89-E51E740BFD71}"/>
                </a:ext>
              </a:extLst>
            </p:cNvPr>
            <p:cNvSpPr/>
            <p:nvPr/>
          </p:nvSpPr>
          <p:spPr>
            <a:xfrm>
              <a:off x="397668" y="1235075"/>
              <a:ext cx="2713343" cy="1959213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D8CF721-CADD-4D9C-D261-B4E58E9AEB95}"/>
                </a:ext>
              </a:extLst>
            </p:cNvPr>
            <p:cNvSpPr/>
            <p:nvPr/>
          </p:nvSpPr>
          <p:spPr>
            <a:xfrm>
              <a:off x="3030552" y="2142291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2</a:t>
              </a:r>
              <a:endParaRPr lang="ko-KR" altLang="en-US" sz="900" dirty="0"/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9FDD1D6-DDCF-8B8A-E505-4633BA272FAD}"/>
              </a:ext>
            </a:extLst>
          </p:cNvPr>
          <p:cNvGrpSpPr/>
          <p:nvPr/>
        </p:nvGrpSpPr>
        <p:grpSpPr>
          <a:xfrm>
            <a:off x="3287856" y="872886"/>
            <a:ext cx="2777664" cy="4073259"/>
            <a:chOff x="397668" y="1235075"/>
            <a:chExt cx="2777664" cy="4073259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29808C45-0C5A-AC0A-9CE6-42C77764F9D6}"/>
                </a:ext>
              </a:extLst>
            </p:cNvPr>
            <p:cNvSpPr/>
            <p:nvPr/>
          </p:nvSpPr>
          <p:spPr>
            <a:xfrm>
              <a:off x="397668" y="1235075"/>
              <a:ext cx="2713343" cy="4073259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BDD121B5-DF40-11DD-6239-9DB395FBE2D1}"/>
                </a:ext>
              </a:extLst>
            </p:cNvPr>
            <p:cNvSpPr/>
            <p:nvPr/>
          </p:nvSpPr>
          <p:spPr>
            <a:xfrm>
              <a:off x="3030552" y="2142291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3</a:t>
              </a:r>
              <a:endParaRPr lang="ko-KR" altLang="en-US" sz="9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2019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4ADDC6CA-B179-292E-4510-4B2D29C8629A}"/>
              </a:ext>
            </a:extLst>
          </p:cNvPr>
          <p:cNvGrpSpPr/>
          <p:nvPr/>
        </p:nvGrpSpPr>
        <p:grpSpPr>
          <a:xfrm>
            <a:off x="270380" y="251380"/>
            <a:ext cx="5795140" cy="4681988"/>
            <a:chOff x="270380" y="251380"/>
            <a:chExt cx="5795140" cy="4681988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1B6D08AF-636D-FB23-0E8E-F5EAA088D8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46136"/>
            <a:stretch>
              <a:fillRect/>
            </a:stretch>
          </p:blipFill>
          <p:spPr>
            <a:xfrm>
              <a:off x="270380" y="251380"/>
              <a:ext cx="5795140" cy="3170245"/>
            </a:xfrm>
            <a:prstGeom prst="rect">
              <a:avLst/>
            </a:prstGeom>
            <a:ln>
              <a:noFill/>
            </a:ln>
            <a:effectLst>
              <a:outerShdw blurRad="127000" dist="127000" dir="2700000" algn="tl" rotWithShape="0">
                <a:prstClr val="black">
                  <a:alpha val="10000"/>
                </a:prstClr>
              </a:outerShdw>
            </a:effectLst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384D1DBB-E7ED-66DE-A846-CEE4ABC060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67770" b="6545"/>
            <a:stretch>
              <a:fillRect/>
            </a:stretch>
          </p:blipFill>
          <p:spPr>
            <a:xfrm>
              <a:off x="270380" y="3421626"/>
              <a:ext cx="5795140" cy="1511742"/>
            </a:xfrm>
            <a:prstGeom prst="rect">
              <a:avLst/>
            </a:prstGeom>
            <a:ln>
              <a:noFill/>
            </a:ln>
            <a:effectLst>
              <a:outerShdw blurRad="127000" dist="127000" dir="2700000" algn="tl" rotWithShape="0">
                <a:prstClr val="black">
                  <a:alpha val="10000"/>
                </a:prstClr>
              </a:outerShdw>
            </a:effectLst>
          </p:spPr>
        </p:pic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90FE5BC-633D-8BBE-DD74-D70D25D83713}"/>
              </a:ext>
            </a:extLst>
          </p:cNvPr>
          <p:cNvSpPr/>
          <p:nvPr/>
        </p:nvSpPr>
        <p:spPr>
          <a:xfrm>
            <a:off x="0" y="0"/>
            <a:ext cx="6324600" cy="1052052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67000">
                <a:schemeClr val="bg1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2507CD9-02B9-C1BE-B218-B41674B5AAAA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3" name="Text 4">
              <a:extLst>
                <a:ext uri="{FF2B5EF4-FFF2-40B4-BE49-F238E27FC236}">
                  <a16:creationId xmlns:a16="http://schemas.microsoft.com/office/drawing/2014/main" id="{622144AD-6EED-038F-FC34-4AF01A3F570D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solidFill>
                    <a:schemeClr val="bg1">
                      <a:lumMod val="8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2-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1 Login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로그인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</a:p>
          </p:txBody>
        </p:sp>
        <p:sp>
          <p:nvSpPr>
            <p:cNvPr id="4" name="Text 5">
              <a:extLst>
                <a:ext uri="{FF2B5EF4-FFF2-40B4-BE49-F238E27FC236}">
                  <a16:creationId xmlns:a16="http://schemas.microsoft.com/office/drawing/2014/main" id="{6ED595C8-635D-86D6-566F-E9FB1E3FE032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2 </a:t>
              </a:r>
              <a:r>
                <a:rPr lang="ko-KR" altLang="en-US" sz="900" spc="-50" dirty="0">
                  <a:latin typeface="+mn-ea"/>
                </a:rPr>
                <a:t>회원 인증</a:t>
              </a:r>
              <a:endParaRPr lang="en-US" sz="900" spc="-50" dirty="0">
                <a:latin typeface="+mn-ea"/>
              </a:endParaRPr>
            </a:p>
          </p:txBody>
        </p:sp>
      </p:grp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E0A1A626-2438-9E6D-2035-458B4CDB51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4615797"/>
              </p:ext>
            </p:extLst>
          </p:nvPr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8608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3799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/login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홍길동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kern="1200" spc="-70" dirty="0"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헤더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행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공용 컴포넌트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4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grpSp>
        <p:nvGrpSpPr>
          <p:cNvPr id="16" name="그룹 15">
            <a:extLst>
              <a:ext uri="{FF2B5EF4-FFF2-40B4-BE49-F238E27FC236}">
                <a16:creationId xmlns:a16="http://schemas.microsoft.com/office/drawing/2014/main" id="{22EF5E0D-5E72-26EB-C0BF-556B47596E31}"/>
              </a:ext>
            </a:extLst>
          </p:cNvPr>
          <p:cNvGrpSpPr/>
          <p:nvPr/>
        </p:nvGrpSpPr>
        <p:grpSpPr>
          <a:xfrm>
            <a:off x="2042160" y="1303432"/>
            <a:ext cx="2317028" cy="274543"/>
            <a:chOff x="858304" y="1235076"/>
            <a:chExt cx="2317028" cy="274543"/>
          </a:xfrm>
        </p:grpSpPr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817C0AA8-F0E3-4A00-DDBE-4F479C87CE60}"/>
                </a:ext>
              </a:extLst>
            </p:cNvPr>
            <p:cNvSpPr/>
            <p:nvPr/>
          </p:nvSpPr>
          <p:spPr>
            <a:xfrm>
              <a:off x="858304" y="1235076"/>
              <a:ext cx="2252707" cy="274543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E0824419-EC77-FB42-5DC6-BEB3F30C8454}"/>
                </a:ext>
              </a:extLst>
            </p:cNvPr>
            <p:cNvSpPr/>
            <p:nvPr/>
          </p:nvSpPr>
          <p:spPr>
            <a:xfrm>
              <a:off x="3030552" y="1299957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1</a:t>
              </a:r>
              <a:endParaRPr lang="ko-KR" altLang="en-US" sz="900" dirty="0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6767A83-6EAF-0D27-085C-518BE530514D}"/>
              </a:ext>
            </a:extLst>
          </p:cNvPr>
          <p:cNvGrpSpPr/>
          <p:nvPr/>
        </p:nvGrpSpPr>
        <p:grpSpPr>
          <a:xfrm>
            <a:off x="2042160" y="1659032"/>
            <a:ext cx="2317028" cy="696024"/>
            <a:chOff x="858304" y="1235076"/>
            <a:chExt cx="2317028" cy="696024"/>
          </a:xfrm>
        </p:grpSpPr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4BC555BC-C83E-5B59-B628-FA5E2D920E3A}"/>
                </a:ext>
              </a:extLst>
            </p:cNvPr>
            <p:cNvSpPr/>
            <p:nvPr/>
          </p:nvSpPr>
          <p:spPr>
            <a:xfrm>
              <a:off x="858304" y="1235076"/>
              <a:ext cx="2252707" cy="696024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91D31DE8-3AEA-6E1A-82A3-537BDF901CA7}"/>
                </a:ext>
              </a:extLst>
            </p:cNvPr>
            <p:cNvSpPr/>
            <p:nvPr/>
          </p:nvSpPr>
          <p:spPr>
            <a:xfrm>
              <a:off x="3030552" y="1510698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2</a:t>
              </a:r>
              <a:endParaRPr lang="ko-KR" altLang="en-US" sz="900" dirty="0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CA90EB43-936F-082C-0579-518BC5214F06}"/>
              </a:ext>
            </a:extLst>
          </p:cNvPr>
          <p:cNvGrpSpPr/>
          <p:nvPr/>
        </p:nvGrpSpPr>
        <p:grpSpPr>
          <a:xfrm>
            <a:off x="2042160" y="2405157"/>
            <a:ext cx="2317028" cy="442818"/>
            <a:chOff x="858304" y="1235076"/>
            <a:chExt cx="2317028" cy="442818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4142F272-AD43-2780-D681-0A314433AF63}"/>
                </a:ext>
              </a:extLst>
            </p:cNvPr>
            <p:cNvSpPr/>
            <p:nvPr/>
          </p:nvSpPr>
          <p:spPr>
            <a:xfrm>
              <a:off x="858304" y="1235076"/>
              <a:ext cx="2252707" cy="442818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5D0FFE92-398B-3B3D-130F-680FFE74A0D9}"/>
                </a:ext>
              </a:extLst>
            </p:cNvPr>
            <p:cNvSpPr/>
            <p:nvPr/>
          </p:nvSpPr>
          <p:spPr>
            <a:xfrm>
              <a:off x="3030552" y="1384095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3</a:t>
              </a:r>
              <a:endParaRPr lang="ko-KR" altLang="en-US" sz="900" dirty="0"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ED3C0895-BFD1-14D4-C811-F4D07D4EF55C}"/>
              </a:ext>
            </a:extLst>
          </p:cNvPr>
          <p:cNvGrpSpPr/>
          <p:nvPr/>
        </p:nvGrpSpPr>
        <p:grpSpPr>
          <a:xfrm>
            <a:off x="2042160" y="3105244"/>
            <a:ext cx="2317028" cy="283275"/>
            <a:chOff x="858304" y="1235076"/>
            <a:chExt cx="2317028" cy="283275"/>
          </a:xfrm>
        </p:grpSpPr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3319826B-54E8-DCDC-0738-2E6A8ACD3833}"/>
                </a:ext>
              </a:extLst>
            </p:cNvPr>
            <p:cNvSpPr/>
            <p:nvPr/>
          </p:nvSpPr>
          <p:spPr>
            <a:xfrm>
              <a:off x="858304" y="1235076"/>
              <a:ext cx="2252707" cy="283275"/>
            </a:xfrm>
            <a:prstGeom prst="roundRect">
              <a:avLst>
                <a:gd name="adj" fmla="val 0"/>
              </a:avLst>
            </a:prstGeom>
            <a:solidFill>
              <a:schemeClr val="tx1">
                <a:alpha val="0"/>
              </a:schemeClr>
            </a:solidFill>
            <a:ln cap="rnd">
              <a:solidFill>
                <a:srgbClr val="8000FF">
                  <a:alpha val="4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7AEF2374-FF89-19FE-9CF3-613961418D10}"/>
                </a:ext>
              </a:extLst>
            </p:cNvPr>
            <p:cNvSpPr/>
            <p:nvPr/>
          </p:nvSpPr>
          <p:spPr>
            <a:xfrm>
              <a:off x="3030552" y="1304323"/>
              <a:ext cx="144780" cy="144780"/>
            </a:xfrm>
            <a:prstGeom prst="ellipse">
              <a:avLst/>
            </a:prstGeom>
            <a:solidFill>
              <a:srgbClr val="8000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" rtlCol="0" anchor="ctr"/>
            <a:lstStyle/>
            <a:p>
              <a:pPr algn="ctr"/>
              <a:r>
                <a:rPr lang="en-US" altLang="ko-KR" sz="900" dirty="0"/>
                <a:t>4</a:t>
              </a:r>
              <a:endParaRPr lang="ko-KR" altLang="en-US" sz="9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76138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275BC1-323E-B7A0-FE6B-313CE2A93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BE058BE-F1E3-38C3-6799-F11666ECC595}"/>
              </a:ext>
            </a:extLst>
          </p:cNvPr>
          <p:cNvGrpSpPr/>
          <p:nvPr/>
        </p:nvGrpSpPr>
        <p:grpSpPr>
          <a:xfrm>
            <a:off x="261025" y="157745"/>
            <a:ext cx="5804495" cy="546176"/>
            <a:chOff x="261025" y="157745"/>
            <a:chExt cx="5804495" cy="546176"/>
          </a:xfrm>
        </p:grpSpPr>
        <p:sp>
          <p:nvSpPr>
            <p:cNvPr id="3" name="Text 4">
              <a:extLst>
                <a:ext uri="{FF2B5EF4-FFF2-40B4-BE49-F238E27FC236}">
                  <a16:creationId xmlns:a16="http://schemas.microsoft.com/office/drawing/2014/main" id="{A7FEBA17-F000-4DC6-76E3-7EF43296A62C}"/>
                </a:ext>
              </a:extLst>
            </p:cNvPr>
            <p:cNvSpPr/>
            <p:nvPr/>
          </p:nvSpPr>
          <p:spPr>
            <a:xfrm>
              <a:off x="261025" y="437221"/>
              <a:ext cx="5804495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lvl="0"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  <a:defRPr/>
              </a:pPr>
              <a:r>
                <a:rPr lang="en-US" altLang="ko-KR" sz="1400" spc="-70" dirty="0">
                  <a:solidFill>
                    <a:schemeClr val="bg1">
                      <a:lumMod val="8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2-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2 Signup (</a:t>
              </a:r>
              <a:r>
                <a:rPr lang="ko-KR" altLang="en-US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회원 가입</a:t>
              </a:r>
              <a:r>
                <a:rPr lang="en-US" altLang="ko-KR" sz="1400" spc="-70" dirty="0">
                  <a:latin typeface="HY견고딕" panose="02030600000101010101" pitchFamily="18" charset="-127"/>
                  <a:ea typeface="HY견고딕" panose="02030600000101010101" pitchFamily="18" charset="-127"/>
                  <a:cs typeface="Helvetica" pitchFamily="34" charset="-120"/>
                </a:rPr>
                <a:t>)</a:t>
              </a:r>
            </a:p>
          </p:txBody>
        </p:sp>
        <p:sp>
          <p:nvSpPr>
            <p:cNvPr id="4" name="Text 5">
              <a:extLst>
                <a:ext uri="{FF2B5EF4-FFF2-40B4-BE49-F238E27FC236}">
                  <a16:creationId xmlns:a16="http://schemas.microsoft.com/office/drawing/2014/main" id="{A82C1823-8B3F-B550-0BAD-798BAAC28852}"/>
                </a:ext>
              </a:extLst>
            </p:cNvPr>
            <p:cNvSpPr/>
            <p:nvPr/>
          </p:nvSpPr>
          <p:spPr>
            <a:xfrm>
              <a:off x="276176" y="157745"/>
              <a:ext cx="5789344" cy="26670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>
                <a:lnSpc>
                  <a:spcPts val="2100"/>
                </a:lnSpc>
                <a:spcBef>
                  <a:spcPts val="2400"/>
                </a:spcBef>
                <a:spcAft>
                  <a:spcPts val="300"/>
                </a:spcAft>
              </a:pPr>
              <a:r>
                <a:rPr lang="en-US" altLang="ko-KR" sz="900" spc="-50" dirty="0">
                  <a:latin typeface="+mn-ea"/>
                </a:rPr>
                <a:t>2 </a:t>
              </a:r>
              <a:r>
                <a:rPr lang="ko-KR" altLang="en-US" sz="900" spc="-50" dirty="0">
                  <a:latin typeface="+mn-ea"/>
                </a:rPr>
                <a:t>회원 인증</a:t>
              </a:r>
              <a:endParaRPr lang="en-US" sz="900" spc="-50" dirty="0">
                <a:latin typeface="+mn-ea"/>
              </a:endParaRPr>
            </a:p>
          </p:txBody>
        </p:sp>
      </p:grp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320C677F-F6E9-0D3D-57AD-19E6AADCEE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4366668"/>
              </p:ext>
            </p:extLst>
          </p:nvPr>
        </p:nvGraphicFramePr>
        <p:xfrm>
          <a:off x="6324600" y="0"/>
          <a:ext cx="2840632" cy="5143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431312864"/>
                    </a:ext>
                  </a:extLst>
                </a:gridCol>
                <a:gridCol w="386080">
                  <a:extLst>
                    <a:ext uri="{9D8B030D-6E8A-4147-A177-3AD203B41FA5}">
                      <a16:colId xmlns:a16="http://schemas.microsoft.com/office/drawing/2014/main" val="385991361"/>
                    </a:ext>
                  </a:extLst>
                </a:gridCol>
                <a:gridCol w="2037992">
                  <a:extLst>
                    <a:ext uri="{9D8B030D-6E8A-4147-A177-3AD203B41FA5}">
                      <a16:colId xmlns:a16="http://schemas.microsoft.com/office/drawing/2014/main" val="3475552113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401609172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522150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경로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/signup</a:t>
                      </a: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394027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+mn-cs"/>
                        </a:rPr>
                        <a:t>담당</a:t>
                      </a: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kern="1200" spc="0" dirty="0">
                          <a:solidFill>
                            <a:schemeClr val="tx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홍길동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30377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b="0" kern="1200" spc="0" dirty="0">
                        <a:solidFill>
                          <a:schemeClr val="tx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811515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No</a:t>
                      </a:r>
                      <a:endParaRPr lang="ko-KR" altLang="en-US" sz="800" kern="1200" spc="-70" dirty="0">
                        <a:solidFill>
                          <a:schemeClr val="bg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kern="1200" spc="0" dirty="0">
                          <a:solidFill>
                            <a:schemeClr val="bg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Helvetica" pitchFamily="34" charset="-120"/>
                        </a:rPr>
                        <a:t>Description</a:t>
                      </a:r>
                      <a:endParaRPr lang="ko-KR" altLang="en-US" sz="800" b="0" kern="1200" spc="0" dirty="0">
                        <a:solidFill>
                          <a:schemeClr val="bg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Helvetica" pitchFamily="34" charset="-120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76540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헤더 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(3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행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공용 컴포넌트</a:t>
                      </a:r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3254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800" kern="1200" spc="-7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계정 상태 출력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62936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99932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90298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850033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1824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968836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8397233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047695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677896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872723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4742592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228211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67448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904784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317999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57753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6152577"/>
                  </a:ext>
                </a:extLst>
              </a:tr>
              <a:tr h="214313"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kern="1200" spc="-7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810038"/>
                  </a:ext>
                </a:extLst>
              </a:tr>
            </a:tbl>
          </a:graphicData>
        </a:graphic>
      </p:graphicFrame>
      <p:pic>
        <p:nvPicPr>
          <p:cNvPr id="27" name="그림 26">
            <a:extLst>
              <a:ext uri="{FF2B5EF4-FFF2-40B4-BE49-F238E27FC236}">
                <a16:creationId xmlns:a16="http://schemas.microsoft.com/office/drawing/2014/main" id="{C02CB87E-8472-3016-16D2-6CAADEC480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421" t="8291" r="29523" b="43072"/>
          <a:stretch>
            <a:fillRect/>
          </a:stretch>
        </p:blipFill>
        <p:spPr>
          <a:xfrm>
            <a:off x="276176" y="852489"/>
            <a:ext cx="2834836" cy="4291011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28AA6505-2F5E-056D-DEA4-DCC0DF74DA9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421" t="18008" r="29523" b="26074"/>
          <a:stretch>
            <a:fillRect/>
          </a:stretch>
        </p:blipFill>
        <p:spPr>
          <a:xfrm>
            <a:off x="3230684" y="0"/>
            <a:ext cx="2834836" cy="4933368"/>
          </a:xfrm>
          <a:prstGeom prst="rect">
            <a:avLst/>
          </a:prstGeom>
          <a:ln>
            <a:noFill/>
          </a:ln>
          <a:effectLst>
            <a:outerShdw blurRad="127000" dist="127000" dir="2700000" algn="tl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01088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1060</TotalTime>
  <Words>893</Words>
  <Application>Microsoft Office PowerPoint</Application>
  <PresentationFormat>화면 슬라이드 쇼(16:9)</PresentationFormat>
  <Paragraphs>258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HY견고딕</vt:lpstr>
      <vt:lpstr>Segoe Script</vt:lpstr>
      <vt:lpstr>Helvetica</vt:lpstr>
      <vt:lpstr>Arial</vt:lpstr>
      <vt:lpstr>맑은 고딕</vt:lpstr>
      <vt:lpstr>Impact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SSF Shop Benchmarking Project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Fashion E-Commerce Fullstack App</dc:title>
  <dc:subject>Project Presentation</dc:subject>
  <dc:creator>Fashion E-Commerce Team</dc:creator>
  <cp:lastModifiedBy>동석 이</cp:lastModifiedBy>
  <cp:revision>92</cp:revision>
  <dcterms:created xsi:type="dcterms:W3CDTF">2025-10-27T11:26:58Z</dcterms:created>
  <dcterms:modified xsi:type="dcterms:W3CDTF">2025-10-29T05:33:45Z</dcterms:modified>
</cp:coreProperties>
</file>